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sldIdLst>
    <p:sldId id="256" r:id="rId2"/>
    <p:sldId id="258" r:id="rId3"/>
    <p:sldId id="259" r:id="rId4"/>
    <p:sldId id="260" r:id="rId5"/>
    <p:sldId id="261" r:id="rId6"/>
    <p:sldId id="263" r:id="rId7"/>
    <p:sldId id="262" r:id="rId8"/>
    <p:sldId id="264" r:id="rId9"/>
    <p:sldId id="265" r:id="rId10"/>
    <p:sldId id="267" r:id="rId11"/>
    <p:sldId id="269" r:id="rId12"/>
    <p:sldId id="268" r:id="rId13"/>
    <p:sldId id="270" r:id="rId14"/>
    <p:sldId id="271" r:id="rId15"/>
    <p:sldId id="274" r:id="rId16"/>
    <p:sldId id="275"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8" d="100"/>
          <a:sy n="88" d="100"/>
        </p:scale>
        <p:origin x="48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1/31/2021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02873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1/31/2021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30570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1/31/2021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02310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1/31/2021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31132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1/31/2021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6489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1/31/2021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13946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1/31/2021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9171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1/31/2021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1389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1/31/2021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13465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1/31/2021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4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1/31/2021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812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1/31/2021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59396012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07" r:id="rId6"/>
    <p:sldLayoutId id="2147483803" r:id="rId7"/>
    <p:sldLayoutId id="2147483804" r:id="rId8"/>
    <p:sldLayoutId id="2147483805" r:id="rId9"/>
    <p:sldLayoutId id="2147483806" r:id="rId10"/>
    <p:sldLayoutId id="2147483808"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9" name="Rectangle 21">
            <a:extLst>
              <a:ext uri="{FF2B5EF4-FFF2-40B4-BE49-F238E27FC236}">
                <a16:creationId xmlns:a16="http://schemas.microsoft.com/office/drawing/2014/main" id="{AED1D94F-BC8C-4ABD-9133-E5FE8FD0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96FA16-50A0-46ED-8ABF-2FEF97B3567B}"/>
              </a:ext>
            </a:extLst>
          </p:cNvPr>
          <p:cNvPicPr>
            <a:picLocks noChangeAspect="1"/>
          </p:cNvPicPr>
          <p:nvPr/>
        </p:nvPicPr>
        <p:blipFill rotWithShape="1">
          <a:blip r:embed="rId2">
            <a:alphaModFix amt="40000"/>
          </a:blip>
          <a:srcRect/>
          <a:stretch/>
        </p:blipFill>
        <p:spPr>
          <a:xfrm>
            <a:off x="20" y="10"/>
            <a:ext cx="12191980" cy="6857989"/>
          </a:xfrm>
          <a:prstGeom prst="rect">
            <a:avLst/>
          </a:prstGeom>
        </p:spPr>
      </p:pic>
      <p:sp>
        <p:nvSpPr>
          <p:cNvPr id="2" name="Title 1">
            <a:extLst>
              <a:ext uri="{FF2B5EF4-FFF2-40B4-BE49-F238E27FC236}">
                <a16:creationId xmlns:a16="http://schemas.microsoft.com/office/drawing/2014/main" id="{5B2DD2E2-C14B-4061-9EF3-481A8F91CD5C}"/>
              </a:ext>
            </a:extLst>
          </p:cNvPr>
          <p:cNvSpPr>
            <a:spLocks noGrp="1"/>
          </p:cNvSpPr>
          <p:nvPr>
            <p:ph type="ctrTitle"/>
          </p:nvPr>
        </p:nvSpPr>
        <p:spPr>
          <a:xfrm>
            <a:off x="7525512" y="494951"/>
            <a:ext cx="4023360" cy="5722227"/>
          </a:xfrm>
        </p:spPr>
        <p:txBody>
          <a:bodyPr vert="horz" lIns="91440" tIns="45720" rIns="91440" bIns="45720" rtlCol="0" anchor="ctr">
            <a:normAutofit/>
          </a:bodyPr>
          <a:lstStyle/>
          <a:p>
            <a:pPr>
              <a:lnSpc>
                <a:spcPct val="90000"/>
              </a:lnSpc>
            </a:pPr>
            <a:r>
              <a:rPr lang="en-US" sz="5000" dirty="0"/>
              <a:t>Skin Disease Image Detector Application</a:t>
            </a:r>
          </a:p>
        </p:txBody>
      </p:sp>
      <p:sp>
        <p:nvSpPr>
          <p:cNvPr id="3" name="Subtitle 2">
            <a:extLst>
              <a:ext uri="{FF2B5EF4-FFF2-40B4-BE49-F238E27FC236}">
                <a16:creationId xmlns:a16="http://schemas.microsoft.com/office/drawing/2014/main" id="{206A0B85-CC65-4B22-ACA9-7E2DEB012A6E}"/>
              </a:ext>
            </a:extLst>
          </p:cNvPr>
          <p:cNvSpPr>
            <a:spLocks noGrp="1"/>
          </p:cNvSpPr>
          <p:nvPr>
            <p:ph type="subTitle" idx="1"/>
          </p:nvPr>
        </p:nvSpPr>
        <p:spPr>
          <a:xfrm>
            <a:off x="841248" y="850392"/>
            <a:ext cx="5824728" cy="5001768"/>
          </a:xfrm>
        </p:spPr>
        <p:txBody>
          <a:bodyPr vert="horz" lIns="91440" tIns="45720" rIns="91440" bIns="45720" rtlCol="0" anchor="ctr">
            <a:normAutofit/>
          </a:bodyPr>
          <a:lstStyle/>
          <a:p>
            <a:pPr>
              <a:lnSpc>
                <a:spcPct val="200000"/>
              </a:lnSpc>
            </a:pPr>
            <a:r>
              <a:rPr lang="en-US" sz="1800" dirty="0">
                <a:latin typeface="Times New Roman" panose="02020603050405020304" pitchFamily="18" charset="0"/>
                <a:cs typeface="Times New Roman" panose="02020603050405020304" pitchFamily="18" charset="0"/>
              </a:rPr>
              <a:t>By:</a:t>
            </a:r>
          </a:p>
          <a:p>
            <a:pPr>
              <a:lnSpc>
                <a:spcPct val="200000"/>
              </a:lnSpc>
            </a:pPr>
            <a:r>
              <a:rPr lang="en-US" sz="1800" dirty="0">
                <a:latin typeface="Times New Roman" panose="02020603050405020304" pitchFamily="18" charset="0"/>
                <a:cs typeface="Times New Roman" panose="02020603050405020304" pitchFamily="18" charset="0"/>
              </a:rPr>
              <a:t>Mennatullah Mahmoud 18101713</a:t>
            </a:r>
          </a:p>
          <a:p>
            <a:pPr>
              <a:lnSpc>
                <a:spcPct val="200000"/>
              </a:lnSpc>
            </a:pPr>
            <a:r>
              <a:rPr lang="en-US" sz="1800" dirty="0">
                <a:effectLst/>
                <a:latin typeface="Times New Roman" panose="02020603050405020304" pitchFamily="18" charset="0"/>
                <a:cs typeface="Times New Roman" panose="02020603050405020304" pitchFamily="18" charset="0"/>
              </a:rPr>
              <a:t>Omnia Saeed 18102396</a:t>
            </a:r>
          </a:p>
          <a:p>
            <a:pPr marR="0">
              <a:lnSpc>
                <a:spcPct val="200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Menna Abdelsattar 18101590</a:t>
            </a:r>
          </a:p>
          <a:p>
            <a:pPr marR="0">
              <a:lnSpc>
                <a:spcPct val="200000"/>
              </a:lnSpc>
              <a:spcBef>
                <a:spcPts val="0"/>
              </a:spcBef>
              <a:spcAft>
                <a:spcPts val="800"/>
              </a:spcAft>
            </a:pPr>
            <a:r>
              <a:rPr lang="en-US" sz="1800" dirty="0" err="1">
                <a:effectLst/>
                <a:latin typeface="Times New Roman" panose="02020603050405020304" pitchFamily="18" charset="0"/>
                <a:cs typeface="Times New Roman" panose="02020603050405020304" pitchFamily="18" charset="0"/>
              </a:rPr>
              <a:t>Youmna</a:t>
            </a:r>
            <a:r>
              <a:rPr lang="en-US" sz="1800" dirty="0">
                <a:effectLst/>
                <a:latin typeface="Times New Roman" panose="02020603050405020304" pitchFamily="18" charset="0"/>
                <a:cs typeface="Times New Roman" panose="02020603050405020304" pitchFamily="18" charset="0"/>
              </a:rPr>
              <a:t> Ramadan 18101142</a:t>
            </a:r>
          </a:p>
          <a:p>
            <a:pPr indent="-228600">
              <a:lnSpc>
                <a:spcPct val="200000"/>
              </a:lnSpc>
              <a:buFont typeface="Arial" panose="020B0604020202020204" pitchFamily="34" charset="0"/>
              <a:buChar char="•"/>
            </a:pPr>
            <a:endParaRPr lang="en-US" dirty="0"/>
          </a:p>
        </p:txBody>
      </p:sp>
      <p:sp>
        <p:nvSpPr>
          <p:cNvPr id="30" name="sketchy content container">
            <a:extLst>
              <a:ext uri="{FF2B5EF4-FFF2-40B4-BE49-F238E27FC236}">
                <a16:creationId xmlns:a16="http://schemas.microsoft.com/office/drawing/2014/main" id="{65C49067-A40C-4881-A0C6-21B612551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75" y="494951"/>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46443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B6B4EAF-66AB-4280-BD0E-7D2872E0B607}"/>
              </a:ext>
            </a:extLst>
          </p:cNvPr>
          <p:cNvSpPr txBox="1">
            <a:spLocks/>
          </p:cNvSpPr>
          <p:nvPr/>
        </p:nvSpPr>
        <p:spPr>
          <a:xfrm>
            <a:off x="838200" y="564676"/>
            <a:ext cx="10515600" cy="63369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ea typeface="Calibri" panose="020F0502020204030204" pitchFamily="34" charset="0"/>
                <a:cs typeface="Arial" panose="020B0604020202020204" pitchFamily="34" charset="0"/>
              </a:rPr>
              <a:t> After the import is completed, the images must be all uploaded each is labeled with its disease.</a:t>
            </a:r>
          </a:p>
          <a:p>
            <a:endParaRPr lang="en-US" sz="1800" dirty="0">
              <a:latin typeface="Times New Roman" panose="02020603050405020304" pitchFamily="18" charset="0"/>
              <a:ea typeface="Calibri" panose="020F0502020204030204" pitchFamily="34" charset="0"/>
              <a:cs typeface="Arial" panose="020B0604020202020204" pitchFamily="34" charset="0"/>
            </a:endParaRPr>
          </a:p>
          <a:p>
            <a:endParaRPr lang="en-US" sz="1800" dirty="0">
              <a:latin typeface="Times New Roman" panose="02020603050405020304" pitchFamily="18" charset="0"/>
              <a:ea typeface="Calibri" panose="020F0502020204030204" pitchFamily="34" charset="0"/>
              <a:cs typeface="Arial" panose="020B0604020202020204" pitchFamily="34" charset="0"/>
            </a:endParaRPr>
          </a:p>
          <a:p>
            <a:endParaRPr lang="en-US" sz="1800" dirty="0">
              <a:latin typeface="Times New Roman" panose="02020603050405020304" pitchFamily="18" charset="0"/>
              <a:ea typeface="Calibri" panose="020F0502020204030204" pitchFamily="34" charset="0"/>
              <a:cs typeface="Arial" panose="020B0604020202020204" pitchFamily="34" charset="0"/>
            </a:endParaRPr>
          </a:p>
          <a:p>
            <a:endParaRPr lang="en-US" sz="1800" dirty="0">
              <a:latin typeface="Times New Roman" panose="02020603050405020304" pitchFamily="18" charset="0"/>
              <a:ea typeface="Calibri" panose="020F0502020204030204" pitchFamily="34" charset="0"/>
              <a:cs typeface="Arial" panose="020B0604020202020204" pitchFamily="34" charset="0"/>
            </a:endParaRPr>
          </a:p>
          <a:p>
            <a:endParaRPr lang="en-US" sz="1800" dirty="0">
              <a:latin typeface="Times New Roman" panose="02020603050405020304" pitchFamily="18" charset="0"/>
              <a:ea typeface="Calibri" panose="020F0502020204030204" pitchFamily="34" charset="0"/>
              <a:cs typeface="Arial" panose="020B0604020202020204" pitchFamily="34" charset="0"/>
            </a:endParaRPr>
          </a:p>
          <a:p>
            <a:endParaRPr lang="en-US" sz="1800" dirty="0">
              <a:latin typeface="Times New Roman" panose="02020603050405020304" pitchFamily="18" charset="0"/>
              <a:ea typeface="Calibri" panose="020F0502020204030204" pitchFamily="34" charset="0"/>
              <a:cs typeface="Arial" panose="020B0604020202020204" pitchFamily="34" charset="0"/>
            </a:endParaRPr>
          </a:p>
          <a:p>
            <a:endParaRPr lang="en-US" sz="1800" dirty="0">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a:p>
            <a:endParaRPr lang="en-US" sz="1800" dirty="0">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we are ready to train our model. The dataset is divided to 80% of the image for training the model, 10% for validation and the last 10% for testing. </a:t>
            </a:r>
            <a:r>
              <a:rPr lang="en-US" sz="1800" dirty="0">
                <a:latin typeface="Times New Roman" panose="02020603050405020304" pitchFamily="18" charset="0"/>
                <a:ea typeface="Calibri" panose="020F0502020204030204" pitchFamily="34" charset="0"/>
                <a:cs typeface="Arial" panose="020B0604020202020204" pitchFamily="34"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A48E5A82-B31C-418A-8A8C-1EC7FFEF7AB8}"/>
              </a:ext>
            </a:extLst>
          </p:cNvPr>
          <p:cNvPicPr/>
          <p:nvPr/>
        </p:nvPicPr>
        <p:blipFill>
          <a:blip r:embed="rId2"/>
          <a:stretch>
            <a:fillRect/>
          </a:stretch>
        </p:blipFill>
        <p:spPr>
          <a:xfrm>
            <a:off x="2692272" y="1375825"/>
            <a:ext cx="5943600" cy="2999740"/>
          </a:xfrm>
          <a:prstGeom prst="rect">
            <a:avLst/>
          </a:prstGeom>
        </p:spPr>
      </p:pic>
    </p:spTree>
    <p:extLst>
      <p:ext uri="{BB962C8B-B14F-4D97-AF65-F5344CB8AC3E}">
        <p14:creationId xmlns:p14="http://schemas.microsoft.com/office/powerpoint/2010/main" val="236036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EC228F-C754-45F0-8C6E-89C99825D904}"/>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lgn="l"/>
            <a:r>
              <a:rPr lang="en-US" sz="9600" dirty="0"/>
              <a:t>The result</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mark">
            <a:extLst>
              <a:ext uri="{FF2B5EF4-FFF2-40B4-BE49-F238E27FC236}">
                <a16:creationId xmlns:a16="http://schemas.microsoft.com/office/drawing/2014/main" id="{A155AAB8-2B27-4740-93F3-F5D4790BA4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1544" y="1371600"/>
            <a:ext cx="4087368" cy="4087368"/>
          </a:xfrm>
          <a:prstGeom prst="rect">
            <a:avLst/>
          </a:prstGeom>
        </p:spPr>
      </p:pic>
    </p:spTree>
    <p:extLst>
      <p:ext uri="{BB962C8B-B14F-4D97-AF65-F5344CB8AC3E}">
        <p14:creationId xmlns:p14="http://schemas.microsoft.com/office/powerpoint/2010/main" val="3575302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AD33E6-DF40-4BF6-A761-AE97B2D4B10E}"/>
              </a:ext>
            </a:extLst>
          </p:cNvPr>
          <p:cNvSpPr>
            <a:spLocks noGrp="1"/>
          </p:cNvSpPr>
          <p:nvPr>
            <p:ph type="body" sz="half" idx="2"/>
          </p:nvPr>
        </p:nvSpPr>
        <p:spPr>
          <a:xfrm>
            <a:off x="835025" y="1890074"/>
            <a:ext cx="3932237" cy="2960017"/>
          </a:xfrm>
        </p:spPr>
        <p:txBody>
          <a:bodyPr>
            <a:normAutofit fontScale="85000" lnSpcReduction="20000"/>
          </a:bodyPr>
          <a:lstStyle/>
          <a:p>
            <a:r>
              <a:rPr lang="en-US" sz="3000" dirty="0">
                <a:latin typeface="Times New Roman" panose="02020603050405020304" pitchFamily="18" charset="0"/>
                <a:ea typeface="Calibri" panose="020F0502020204030204" pitchFamily="34" charset="0"/>
                <a:cs typeface="Times New Roman" panose="02020603050405020304" pitchFamily="18" charset="0"/>
              </a:rPr>
              <a:t>After training our model by the images uploaded, the result came with precision of 84%. Besides, there is a confusion matrix to clarify the outputs of the test images whether it is true or false.</a:t>
            </a:r>
          </a:p>
          <a:p>
            <a:endParaRPr lang="en-US" sz="3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B321F90-A323-49E7-9ED0-50B76AF28F21}"/>
              </a:ext>
            </a:extLst>
          </p:cNvPr>
          <p:cNvPicPr>
            <a:picLocks noGrp="1"/>
          </p:cNvPicPr>
          <p:nvPr>
            <p:ph idx="1"/>
          </p:nvPr>
        </p:nvPicPr>
        <p:blipFill>
          <a:blip r:embed="rId2"/>
          <a:stretch>
            <a:fillRect/>
          </a:stretch>
        </p:blipFill>
        <p:spPr>
          <a:xfrm>
            <a:off x="5303838" y="1489945"/>
            <a:ext cx="6053137" cy="3549498"/>
          </a:xfrm>
          <a:prstGeom prst="rect">
            <a:avLst/>
          </a:prstGeom>
        </p:spPr>
      </p:pic>
    </p:spTree>
    <p:extLst>
      <p:ext uri="{BB962C8B-B14F-4D97-AF65-F5344CB8AC3E}">
        <p14:creationId xmlns:p14="http://schemas.microsoft.com/office/powerpoint/2010/main" val="78383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AD33E6-DF40-4BF6-A761-AE97B2D4B10E}"/>
              </a:ext>
            </a:extLst>
          </p:cNvPr>
          <p:cNvSpPr>
            <a:spLocks noGrp="1"/>
          </p:cNvSpPr>
          <p:nvPr>
            <p:ph type="body" sz="half" idx="2"/>
          </p:nvPr>
        </p:nvSpPr>
        <p:spPr>
          <a:xfrm>
            <a:off x="835025" y="1890074"/>
            <a:ext cx="3932237" cy="2960017"/>
          </a:xfrm>
        </p:spPr>
        <p:txBody>
          <a:bodyPr>
            <a:noAutofit/>
          </a:bodyPr>
          <a:lstStyle/>
          <a:p>
            <a:pPr marL="0" marR="0">
              <a:lnSpc>
                <a:spcPct val="100000"/>
              </a:lnSpc>
              <a:spcBef>
                <a:spcPts val="0"/>
              </a:spcBef>
              <a:spcAft>
                <a:spcPts val="800"/>
              </a:spcAft>
            </a:pPr>
            <a:r>
              <a:rPr lang="en-US" sz="2600" dirty="0">
                <a:latin typeface="Times New Roman" panose="02020603050405020304" pitchFamily="18" charset="0"/>
                <a:ea typeface="Calibri" panose="020F0502020204030204" pitchFamily="34" charset="0"/>
                <a:cs typeface="Times New Roman" panose="02020603050405020304" pitchFamily="18" charset="0"/>
              </a:rPr>
              <a:t>W</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e can test our model directly from the google cloud platform by uploading our image. The result of the prediction will be printed and the score (the score is the probability of being predicted right) as well.</a:t>
            </a:r>
          </a:p>
          <a:p>
            <a:pPr>
              <a:lnSpc>
                <a:spcPct val="100000"/>
              </a:lnSpc>
            </a:pPr>
            <a:endParaRPr lang="en-US" sz="26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E66A4972-E429-4A29-AC9C-606484705062}"/>
              </a:ext>
            </a:extLst>
          </p:cNvPr>
          <p:cNvPicPr>
            <a:picLocks noGrp="1"/>
          </p:cNvPicPr>
          <p:nvPr>
            <p:ph idx="1"/>
          </p:nvPr>
        </p:nvPicPr>
        <p:blipFill>
          <a:blip r:embed="rId2"/>
          <a:stretch>
            <a:fillRect/>
          </a:stretch>
        </p:blipFill>
        <p:spPr>
          <a:xfrm>
            <a:off x="5303838" y="1608286"/>
            <a:ext cx="6053137" cy="3312816"/>
          </a:xfrm>
          <a:prstGeom prst="rect">
            <a:avLst/>
          </a:prstGeom>
        </p:spPr>
      </p:pic>
    </p:spTree>
    <p:extLst>
      <p:ext uri="{BB962C8B-B14F-4D97-AF65-F5344CB8AC3E}">
        <p14:creationId xmlns:p14="http://schemas.microsoft.com/office/powerpoint/2010/main" val="1005557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81A083-A1A2-4944-ABFA-50F87B73D21D}"/>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lgn="l">
              <a:lnSpc>
                <a:spcPct val="90000"/>
              </a:lnSpc>
            </a:pPr>
            <a:r>
              <a:rPr lang="en-US" sz="8900" dirty="0"/>
              <a:t>Our Mobile Application</a:t>
            </a:r>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Smart Phone">
            <a:extLst>
              <a:ext uri="{FF2B5EF4-FFF2-40B4-BE49-F238E27FC236}">
                <a16:creationId xmlns:a16="http://schemas.microsoft.com/office/drawing/2014/main" id="{7C4F86E0-2ED3-4EC8-85B3-D36DEBE987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1544" y="1371600"/>
            <a:ext cx="4087368" cy="4087368"/>
          </a:xfrm>
          <a:prstGeom prst="rect">
            <a:avLst/>
          </a:prstGeom>
        </p:spPr>
      </p:pic>
    </p:spTree>
    <p:extLst>
      <p:ext uri="{BB962C8B-B14F-4D97-AF65-F5344CB8AC3E}">
        <p14:creationId xmlns:p14="http://schemas.microsoft.com/office/powerpoint/2010/main" val="384644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A573-08BA-4515-BCB2-E9422DFCF5EC}"/>
              </a:ext>
            </a:extLst>
          </p:cNvPr>
          <p:cNvSpPr>
            <a:spLocks noGrp="1"/>
          </p:cNvSpPr>
          <p:nvPr>
            <p:ph type="title"/>
          </p:nvPr>
        </p:nvSpPr>
        <p:spPr>
          <a:xfrm>
            <a:off x="835152" y="548640"/>
            <a:ext cx="3932237" cy="1899501"/>
          </a:xfrm>
        </p:spPr>
        <p:txBody>
          <a:bodyPr>
            <a:noAutofit/>
          </a:bodyPr>
          <a:lstStyle/>
          <a:p>
            <a:r>
              <a:rPr lang="en-US" sz="3200" dirty="0"/>
              <a:t>How did we integrate the model with the mobile application?</a:t>
            </a:r>
          </a:p>
        </p:txBody>
      </p:sp>
      <p:sp>
        <p:nvSpPr>
          <p:cNvPr id="4" name="Text Placeholder 3">
            <a:extLst>
              <a:ext uri="{FF2B5EF4-FFF2-40B4-BE49-F238E27FC236}">
                <a16:creationId xmlns:a16="http://schemas.microsoft.com/office/drawing/2014/main" id="{7B756EC1-5416-438C-B8EA-FD80FBA30BC4}"/>
              </a:ext>
            </a:extLst>
          </p:cNvPr>
          <p:cNvSpPr>
            <a:spLocks noGrp="1"/>
          </p:cNvSpPr>
          <p:nvPr>
            <p:ph type="body" sz="half" idx="2"/>
          </p:nvPr>
        </p:nvSpPr>
        <p:spPr>
          <a:xfrm>
            <a:off x="835152" y="2517287"/>
            <a:ext cx="3932237" cy="3676124"/>
          </a:xfrm>
        </p:spPr>
        <p:txBody>
          <a:bodyPr>
            <a:no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 used python client to upload the image and get the prediction from the model in the google cloud platform using automl_v1beta1 library. </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 used flask library to download the image on the local server to integrate the python code with the image taken in the flutter application</a:t>
            </a:r>
          </a:p>
          <a:p>
            <a:r>
              <a:rPr lang="en-US" sz="2000" dirty="0">
                <a:latin typeface="Times New Roman" panose="02020603050405020304" pitchFamily="18" charset="0"/>
                <a:cs typeface="Times New Roman" panose="02020603050405020304" pitchFamily="18" charset="0"/>
              </a:rPr>
              <a:t>And Here is the code:</a:t>
            </a:r>
          </a:p>
        </p:txBody>
      </p:sp>
      <p:sp>
        <p:nvSpPr>
          <p:cNvPr id="6" name="Rectangle 2">
            <a:extLst>
              <a:ext uri="{FF2B5EF4-FFF2-40B4-BE49-F238E27FC236}">
                <a16:creationId xmlns:a16="http://schemas.microsoft.com/office/drawing/2014/main" id="{698F65EB-5DED-484C-BEFA-67920BF5DEE2}"/>
              </a:ext>
            </a:extLst>
          </p:cNvPr>
          <p:cNvSpPr>
            <a:spLocks noGrp="1" noChangeArrowheads="1"/>
          </p:cNvSpPr>
          <p:nvPr>
            <p:ph idx="1"/>
          </p:nvPr>
        </p:nvSpPr>
        <p:spPr bwMode="auto">
          <a:xfrm>
            <a:off x="5298807" y="505122"/>
            <a:ext cx="6593107" cy="584775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7832"/>
                </a:solidFill>
                <a:effectLst/>
                <a:latin typeface="JetBrains Mono"/>
              </a:rPr>
              <a:t>from </a:t>
            </a:r>
            <a:r>
              <a:rPr kumimoji="0" lang="en-US" altLang="en-US" sz="1100" b="0" i="0" u="none" strike="noStrike" cap="none" normalizeH="0" baseline="0" dirty="0">
                <a:ln>
                  <a:noFill/>
                </a:ln>
                <a:solidFill>
                  <a:srgbClr val="A9B7C6"/>
                </a:solidFill>
                <a:effectLst/>
                <a:latin typeface="JetBrains Mono"/>
              </a:rPr>
              <a:t>flask </a:t>
            </a:r>
            <a:r>
              <a:rPr kumimoji="0" lang="en-US" altLang="en-US" sz="1100" b="0" i="0" u="none" strike="noStrike" cap="none" normalizeH="0" baseline="0" dirty="0">
                <a:ln>
                  <a:noFill/>
                </a:ln>
                <a:solidFill>
                  <a:srgbClr val="CC7832"/>
                </a:solidFill>
                <a:effectLst/>
                <a:latin typeface="JetBrains Mono"/>
              </a:rPr>
              <a:t>import </a:t>
            </a:r>
            <a:r>
              <a:rPr kumimoji="0" lang="en-US" altLang="en-US" sz="1100" b="0" i="0" u="none" strike="noStrike" cap="none" normalizeH="0" baseline="0" dirty="0">
                <a:ln>
                  <a:noFill/>
                </a:ln>
                <a:solidFill>
                  <a:srgbClr val="A9B7C6"/>
                </a:solidFill>
                <a:effectLst/>
                <a:latin typeface="JetBrains Mono"/>
              </a:rPr>
              <a:t>Flask</a:t>
            </a: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Response</a:t>
            </a: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err="1">
                <a:ln>
                  <a:noFill/>
                </a:ln>
                <a:solidFill>
                  <a:srgbClr val="A9B7C6"/>
                </a:solidFill>
                <a:effectLst/>
                <a:latin typeface="JetBrains Mono"/>
              </a:rPr>
              <a:t>request</a:t>
            </a:r>
            <a:r>
              <a:rPr kumimoji="0" lang="en-US" altLang="en-US" sz="1100" b="0" i="0" u="none" strike="noStrike" cap="none" normalizeH="0" baseline="0" dirty="0" err="1">
                <a:ln>
                  <a:noFill/>
                </a:ln>
                <a:solidFill>
                  <a:srgbClr val="CC7832"/>
                </a:solidFill>
                <a:effectLst/>
                <a:latin typeface="JetBrains Mono"/>
              </a:rPr>
              <a:t>,</a:t>
            </a:r>
            <a:r>
              <a:rPr kumimoji="0" lang="en-US" altLang="en-US" sz="1100" b="0" i="0" u="none" strike="noStrike" cap="none" normalizeH="0" baseline="0" dirty="0" err="1">
                <a:ln>
                  <a:noFill/>
                </a:ln>
                <a:solidFill>
                  <a:srgbClr val="A9B7C6"/>
                </a:solidFill>
                <a:effectLst/>
                <a:latin typeface="JetBrains Mono"/>
              </a:rPr>
              <a:t>jsonify</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CC7832"/>
                </a:solidFill>
                <a:effectLst/>
                <a:latin typeface="JetBrains Mono"/>
              </a:rPr>
              <a:t>import </a:t>
            </a:r>
            <a:r>
              <a:rPr kumimoji="0" lang="en-US" altLang="en-US" sz="1100" b="0" i="0" u="none" strike="noStrike" cap="none" normalizeH="0" baseline="0" dirty="0">
                <a:ln>
                  <a:noFill/>
                </a:ln>
                <a:solidFill>
                  <a:srgbClr val="A9B7C6"/>
                </a:solidFill>
                <a:effectLst/>
                <a:latin typeface="JetBrains Mono"/>
              </a:rPr>
              <a:t>requests </a:t>
            </a:r>
            <a:r>
              <a:rPr kumimoji="0" lang="en-US" altLang="en-US" sz="1100" b="0" i="0" u="none" strike="noStrike" cap="none" normalizeH="0" baseline="0" dirty="0">
                <a:ln>
                  <a:noFill/>
                </a:ln>
                <a:solidFill>
                  <a:srgbClr val="808080"/>
                </a:solidFill>
                <a:effectLst/>
                <a:latin typeface="JetBrains Mono"/>
              </a:rPr>
              <a:t># to get image from the web</a:t>
            </a:r>
            <a:br>
              <a:rPr kumimoji="0" lang="en-US" altLang="en-US" sz="1100" b="0" i="0"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CC7832"/>
                </a:solidFill>
                <a:effectLst/>
                <a:latin typeface="JetBrains Mono"/>
              </a:rPr>
              <a:t>import </a:t>
            </a:r>
            <a:r>
              <a:rPr kumimoji="0" lang="en-US" altLang="en-US" sz="1100" b="0" i="0" u="none" strike="noStrike" cap="none" normalizeH="0" baseline="0" dirty="0" err="1">
                <a:ln>
                  <a:noFill/>
                </a:ln>
                <a:solidFill>
                  <a:srgbClr val="A9B7C6"/>
                </a:solidFill>
                <a:effectLst/>
                <a:latin typeface="JetBrains Mono"/>
              </a:rPr>
              <a:t>shutil</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app = Flask(__name__)</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CC7832"/>
                </a:solidFill>
                <a:effectLst/>
                <a:latin typeface="JetBrains Mono"/>
              </a:rPr>
              <a:t>from </a:t>
            </a:r>
            <a:r>
              <a:rPr kumimoji="0" lang="en-US" altLang="en-US" sz="1100" b="0" i="0" u="none" strike="noStrike" cap="none" normalizeH="0" baseline="0" dirty="0" err="1">
                <a:ln>
                  <a:noFill/>
                </a:ln>
                <a:solidFill>
                  <a:srgbClr val="A9B7C6"/>
                </a:solidFill>
                <a:effectLst/>
                <a:latin typeface="JetBrains Mono"/>
              </a:rPr>
              <a:t>google.cloud</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import </a:t>
            </a:r>
            <a:r>
              <a:rPr kumimoji="0" lang="en-US" altLang="en-US" sz="1100" b="0" i="0" u="none" strike="noStrike" cap="none" normalizeH="0" baseline="0" dirty="0">
                <a:ln>
                  <a:noFill/>
                </a:ln>
                <a:solidFill>
                  <a:srgbClr val="A9B7C6"/>
                </a:solidFill>
                <a:effectLst/>
                <a:latin typeface="JetBrains Mono"/>
              </a:rPr>
              <a:t>automl_v1beta1</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CC7832"/>
                </a:solidFill>
                <a:effectLst/>
                <a:latin typeface="JetBrains Mono"/>
              </a:rPr>
              <a:t>def </a:t>
            </a:r>
            <a:r>
              <a:rPr kumimoji="0" lang="en-US" altLang="en-US" sz="1100" b="0" i="0" u="none" strike="noStrike" cap="none" normalizeH="0" baseline="0" dirty="0" err="1">
                <a:ln>
                  <a:noFill/>
                </a:ln>
                <a:solidFill>
                  <a:srgbClr val="FFC66D"/>
                </a:solidFill>
                <a:effectLst/>
                <a:latin typeface="JetBrains Mono"/>
              </a:rPr>
              <a:t>get_prediction</a:t>
            </a:r>
            <a:r>
              <a:rPr kumimoji="0" lang="en-US" altLang="en-US" sz="1100" b="0" i="0" u="none" strike="noStrike" cap="none" normalizeH="0" baseline="0" dirty="0">
                <a:ln>
                  <a:noFill/>
                </a:ln>
                <a:solidFill>
                  <a:srgbClr val="A9B7C6"/>
                </a:solidFill>
                <a:effectLst/>
                <a:latin typeface="JetBrains Mono"/>
              </a:rPr>
              <a:t>(content): </a:t>
            </a:r>
            <a:r>
              <a:rPr kumimoji="0" lang="en-US" altLang="en-US" sz="1100" b="0" i="0" u="none" strike="noStrike" cap="none" normalizeH="0" baseline="0" dirty="0">
                <a:ln>
                  <a:noFill/>
                </a:ln>
                <a:solidFill>
                  <a:srgbClr val="808080"/>
                </a:solidFill>
                <a:effectLst/>
                <a:latin typeface="JetBrains Mono"/>
              </a:rPr>
              <a:t># 'content' is base-64-encoded image data.</a:t>
            </a:r>
            <a:br>
              <a:rPr kumimoji="0" lang="en-US" altLang="en-US" sz="1100" b="0" i="0"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808080"/>
                </a:solidFill>
                <a:effectLst/>
                <a:latin typeface="JetBrains Mono"/>
              </a:rPr>
              <a:t>  </a:t>
            </a:r>
            <a:r>
              <a:rPr kumimoji="0" lang="en-US" altLang="en-US" sz="1100" b="0" i="0" u="none" strike="noStrike" cap="none" normalizeH="0" baseline="0" dirty="0" err="1">
                <a:ln>
                  <a:noFill/>
                </a:ln>
                <a:solidFill>
                  <a:srgbClr val="A9B7C6"/>
                </a:solidFill>
                <a:effectLst/>
                <a:latin typeface="JetBrains Mono"/>
              </a:rPr>
              <a:t>prediction_client</a:t>
            </a:r>
            <a:r>
              <a:rPr kumimoji="0" lang="en-US" altLang="en-US" sz="1100" b="0" i="0" u="none" strike="noStrike" cap="none" normalizeH="0" baseline="0" dirty="0">
                <a:ln>
                  <a:noFill/>
                </a:ln>
                <a:solidFill>
                  <a:srgbClr val="A9B7C6"/>
                </a:solidFill>
                <a:effectLst/>
                <a:latin typeface="JetBrains Mono"/>
              </a:rPr>
              <a:t> = automl_v1beta1.PredictionServiceClient()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name = </a:t>
            </a:r>
            <a:r>
              <a:rPr kumimoji="0" lang="en-US" altLang="en-US" sz="1100" b="0" i="0" u="none" strike="noStrike" cap="none" normalizeH="0" baseline="0" dirty="0">
                <a:ln>
                  <a:noFill/>
                </a:ln>
                <a:solidFill>
                  <a:srgbClr val="6A8759"/>
                </a:solidFill>
                <a:effectLst/>
                <a:latin typeface="JetBrains Mono"/>
              </a:rPr>
              <a:t>'projects/utility-range-299820/locations/us-central1/models/ICN6871870707786055680'</a:t>
            </a:r>
            <a:br>
              <a:rPr kumimoji="0" lang="en-US" altLang="en-US" sz="1100" b="0" i="0" u="none" strike="noStrike" cap="none" normalizeH="0" baseline="0" dirty="0">
                <a:ln>
                  <a:noFill/>
                </a:ln>
                <a:solidFill>
                  <a:srgbClr val="6A8759"/>
                </a:solidFill>
                <a:effectLst/>
                <a:latin typeface="JetBrains Mono"/>
              </a:rPr>
            </a:br>
            <a:r>
              <a:rPr kumimoji="0" lang="en-US" altLang="en-US" sz="1100" b="0" i="0" u="none" strike="noStrike" cap="none" normalizeH="0" baseline="0" dirty="0">
                <a:ln>
                  <a:noFill/>
                </a:ln>
                <a:solidFill>
                  <a:srgbClr val="6A8759"/>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payload = {</a:t>
            </a:r>
            <a:r>
              <a:rPr kumimoji="0" lang="en-US" altLang="en-US" sz="1100" b="0" i="0" u="none" strike="noStrike" cap="none" normalizeH="0" baseline="0" dirty="0">
                <a:ln>
                  <a:noFill/>
                </a:ln>
                <a:solidFill>
                  <a:srgbClr val="6A8759"/>
                </a:solidFill>
                <a:effectLst/>
                <a:latin typeface="JetBrains Mono"/>
              </a:rPr>
              <a:t>'image'</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err="1">
                <a:ln>
                  <a:noFill/>
                </a:ln>
                <a:solidFill>
                  <a:srgbClr val="6A8759"/>
                </a:solidFill>
                <a:effectLst/>
                <a:latin typeface="JetBrains Mono"/>
              </a:rPr>
              <a:t>image_bytes</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a:ln>
                  <a:noFill/>
                </a:ln>
                <a:solidFill>
                  <a:srgbClr val="A9B7C6"/>
                </a:solidFill>
                <a:effectLst/>
                <a:latin typeface="JetBrains Mono"/>
              </a:rPr>
              <a:t>: content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params =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request = </a:t>
            </a:r>
            <a:r>
              <a:rPr kumimoji="0" lang="en-US" altLang="en-US" sz="1100" b="0" i="0" u="none" strike="noStrike" cap="none" normalizeH="0" baseline="0" dirty="0" err="1">
                <a:ln>
                  <a:noFill/>
                </a:ln>
                <a:solidFill>
                  <a:srgbClr val="A9B7C6"/>
                </a:solidFill>
                <a:effectLst/>
                <a:latin typeface="JetBrains Mono"/>
              </a:rPr>
              <a:t>prediction_client.predict</a:t>
            </a:r>
            <a:r>
              <a:rPr kumimoji="0" lang="en-US" altLang="en-US" sz="1100" b="0" i="0" u="none" strike="noStrike" cap="none" normalizeH="0" baseline="0" dirty="0">
                <a:ln>
                  <a:noFill/>
                </a:ln>
                <a:solidFill>
                  <a:srgbClr val="A9B7C6"/>
                </a:solidFill>
                <a:effectLst/>
                <a:latin typeface="JetBrains Mono"/>
              </a:rPr>
              <a:t>(name</a:t>
            </a: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payload</a:t>
            </a: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params)</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return </a:t>
            </a:r>
            <a:r>
              <a:rPr kumimoji="0" lang="en-US" altLang="en-US" sz="1100" b="0" i="0" u="none" strike="noStrike" cap="none" normalizeH="0" baseline="0" dirty="0">
                <a:ln>
                  <a:noFill/>
                </a:ln>
                <a:solidFill>
                  <a:srgbClr val="A9B7C6"/>
                </a:solidFill>
                <a:effectLst/>
                <a:latin typeface="JetBrains Mono"/>
              </a:rPr>
              <a:t>request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BBB529"/>
                </a:solidFill>
                <a:effectLst/>
                <a:latin typeface="JetBrains Mono"/>
              </a:rPr>
              <a:t>@app.route</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A4926"/>
                </a:solidFill>
                <a:effectLst/>
                <a:latin typeface="JetBrains Mono"/>
              </a:rPr>
              <a:t>methods</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6A8759"/>
                </a:solidFill>
                <a:effectLst/>
                <a:latin typeface="JetBrains Mono"/>
              </a:rPr>
              <a:t>'POST'</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CC7832"/>
                </a:solidFill>
                <a:effectLst/>
                <a:latin typeface="JetBrains Mono"/>
              </a:rPr>
              <a:t>def </a:t>
            </a:r>
            <a:r>
              <a:rPr kumimoji="0" lang="en-US" altLang="en-US" sz="1100" b="0" i="0" u="none" strike="noStrike" cap="none" normalizeH="0" baseline="0" dirty="0" err="1">
                <a:ln>
                  <a:noFill/>
                </a:ln>
                <a:solidFill>
                  <a:srgbClr val="FFC66D"/>
                </a:solidFill>
                <a:effectLst/>
                <a:latin typeface="JetBrains Mono"/>
              </a:rPr>
              <a:t>get_data</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err="1">
                <a:ln>
                  <a:noFill/>
                </a:ln>
                <a:solidFill>
                  <a:srgbClr val="A9B7C6"/>
                </a:solidFill>
                <a:effectLst/>
                <a:latin typeface="JetBrains Mono"/>
              </a:rPr>
              <a:t>image_url</a:t>
            </a:r>
            <a:r>
              <a:rPr kumimoji="0" lang="en-US" altLang="en-US" sz="1100" b="0" i="0" u="none" strike="noStrike" cap="none" normalizeH="0" baseline="0" dirty="0">
                <a:ln>
                  <a:noFill/>
                </a:ln>
                <a:solidFill>
                  <a:srgbClr val="A9B7C6"/>
                </a:solidFill>
                <a:effectLst/>
                <a:latin typeface="JetBrains Mono"/>
              </a:rPr>
              <a:t> = </a:t>
            </a:r>
            <a:r>
              <a:rPr kumimoji="0" lang="en-US" altLang="en-US" sz="1100" b="0" i="0" u="none" strike="noStrike" cap="none" normalizeH="0" baseline="0" dirty="0" err="1">
                <a:ln>
                  <a:noFill/>
                </a:ln>
                <a:solidFill>
                  <a:srgbClr val="A9B7C6"/>
                </a:solidFill>
                <a:effectLst/>
                <a:latin typeface="JetBrains Mono"/>
              </a:rPr>
              <a:t>request.data.decode</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6A8759"/>
                </a:solidFill>
                <a:effectLst/>
                <a:latin typeface="JetBrains Mono"/>
              </a:rPr>
              <a:t>'UTF-8'</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filename = </a:t>
            </a:r>
            <a:r>
              <a:rPr kumimoji="0" lang="en-US" altLang="en-US" sz="1100" b="0" i="0" u="none" strike="noStrike" cap="none" normalizeH="0" baseline="0" dirty="0" err="1">
                <a:ln>
                  <a:noFill/>
                </a:ln>
                <a:solidFill>
                  <a:srgbClr val="A9B7C6"/>
                </a:solidFill>
                <a:effectLst/>
                <a:latin typeface="JetBrains Mono"/>
              </a:rPr>
              <a:t>image_url.split</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6897BB"/>
                </a:solidFill>
                <a:effectLst/>
                <a:latin typeface="JetBrains Mono"/>
              </a:rPr>
              <a:t>1</a:t>
            </a:r>
            <a:r>
              <a:rPr kumimoji="0" lang="en-US" altLang="en-US" sz="1100" b="0" i="0" u="none" strike="noStrike" cap="none" normalizeH="0" baseline="0" dirty="0">
                <a:ln>
                  <a:noFill/>
                </a:ln>
                <a:solidFill>
                  <a:srgbClr val="A9B7C6"/>
                </a:solidFill>
                <a:effectLst/>
                <a:latin typeface="JetBrains Mono"/>
              </a:rPr>
              <a:t>]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r = </a:t>
            </a:r>
            <a:r>
              <a:rPr kumimoji="0" lang="en-US" altLang="en-US" sz="1100" b="0" i="0" u="none" strike="noStrike" cap="none" normalizeH="0" baseline="0" dirty="0" err="1">
                <a:ln>
                  <a:noFill/>
                </a:ln>
                <a:solidFill>
                  <a:srgbClr val="A9B7C6"/>
                </a:solidFill>
                <a:effectLst/>
                <a:latin typeface="JetBrains Mono"/>
              </a:rPr>
              <a:t>requests.get</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err="1">
                <a:ln>
                  <a:noFill/>
                </a:ln>
                <a:solidFill>
                  <a:srgbClr val="A9B7C6"/>
                </a:solidFill>
                <a:effectLst/>
                <a:latin typeface="JetBrains Mono"/>
              </a:rPr>
              <a:t>image_url</a:t>
            </a: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A4926"/>
                </a:solidFill>
                <a:effectLst/>
                <a:latin typeface="JetBrains Mono"/>
              </a:rPr>
              <a:t>stream</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CC7832"/>
                </a:solidFill>
                <a:effectLst/>
                <a:latin typeface="JetBrains Mono"/>
              </a:rPr>
              <a:t>True</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808080"/>
                </a:solidFill>
                <a:effectLst/>
                <a:latin typeface="JetBrains Mono"/>
              </a:rPr>
              <a:t># Open the </a:t>
            </a:r>
            <a:r>
              <a:rPr kumimoji="0" lang="en-US" altLang="en-US" sz="1100" b="0" i="0" u="none" strike="noStrike" cap="none" normalizeH="0" baseline="0" dirty="0" err="1">
                <a:ln>
                  <a:noFill/>
                </a:ln>
                <a:solidFill>
                  <a:srgbClr val="808080"/>
                </a:solidFill>
                <a:effectLst/>
                <a:latin typeface="JetBrains Mono"/>
              </a:rPr>
              <a:t>url</a:t>
            </a:r>
            <a:r>
              <a:rPr kumimoji="0" lang="en-US" altLang="en-US" sz="1100" b="0" i="0" u="none" strike="noStrike" cap="none" normalizeH="0" baseline="0" dirty="0">
                <a:ln>
                  <a:noFill/>
                </a:ln>
                <a:solidFill>
                  <a:srgbClr val="808080"/>
                </a:solidFill>
                <a:effectLst/>
                <a:latin typeface="JetBrains Mono"/>
              </a:rPr>
              <a:t> image, set stream to True, this will return the stream content.</a:t>
            </a:r>
            <a:br>
              <a:rPr kumimoji="0" lang="en-US" altLang="en-US" sz="1100" b="0" i="0"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808080"/>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if </a:t>
            </a:r>
            <a:r>
              <a:rPr kumimoji="0" lang="en-US" altLang="en-US" sz="1100" b="0" i="0" u="none" strike="noStrike" cap="none" normalizeH="0" baseline="0" dirty="0" err="1">
                <a:ln>
                  <a:noFill/>
                </a:ln>
                <a:solidFill>
                  <a:srgbClr val="A9B7C6"/>
                </a:solidFill>
                <a:effectLst/>
                <a:latin typeface="JetBrains Mono"/>
              </a:rPr>
              <a:t>r.status_code</a:t>
            </a:r>
            <a:r>
              <a:rPr kumimoji="0" lang="en-US" altLang="en-US" sz="1100" b="0" i="0" u="none" strike="noStrike" cap="none" normalizeH="0" baseline="0" dirty="0">
                <a:ln>
                  <a:noFill/>
                </a:ln>
                <a:solidFill>
                  <a:srgbClr val="A9B7C6"/>
                </a:solidFill>
                <a:effectLst/>
                <a:latin typeface="JetBrains Mono"/>
              </a:rPr>
              <a:t> == </a:t>
            </a:r>
            <a:r>
              <a:rPr kumimoji="0" lang="en-US" altLang="en-US" sz="1100" b="0" i="0" u="none" strike="noStrike" cap="none" normalizeH="0" baseline="0" dirty="0">
                <a:ln>
                  <a:noFill/>
                </a:ln>
                <a:solidFill>
                  <a:srgbClr val="6897BB"/>
                </a:solidFill>
                <a:effectLst/>
                <a:latin typeface="JetBrains Mono"/>
              </a:rPr>
              <a:t>200</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808080"/>
                </a:solidFill>
                <a:effectLst/>
                <a:latin typeface="JetBrains Mono"/>
              </a:rPr>
              <a:t># Check if the image was retrieved successfully</a:t>
            </a:r>
            <a:br>
              <a:rPr kumimoji="0" lang="en-US" altLang="en-US" sz="1100" b="0" i="0"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808080"/>
                </a:solidFill>
                <a:effectLst/>
                <a:latin typeface="JetBrains Mono"/>
              </a:rPr>
              <a:t>        </a:t>
            </a:r>
            <a:r>
              <a:rPr kumimoji="0" lang="en-US" altLang="en-US" sz="1100" b="0" i="0" u="none" strike="noStrike" cap="none" normalizeH="0" baseline="0" dirty="0" err="1">
                <a:ln>
                  <a:noFill/>
                </a:ln>
                <a:solidFill>
                  <a:srgbClr val="A9B7C6"/>
                </a:solidFill>
                <a:effectLst/>
                <a:latin typeface="JetBrains Mono"/>
              </a:rPr>
              <a:t>r.raw.decode_content</a:t>
            </a:r>
            <a:r>
              <a:rPr kumimoji="0" lang="en-US" altLang="en-US" sz="1100" b="0" i="0" u="none" strike="noStrike" cap="none" normalizeH="0" baseline="0" dirty="0">
                <a:ln>
                  <a:noFill/>
                </a:ln>
                <a:solidFill>
                  <a:srgbClr val="A9B7C6"/>
                </a:solidFill>
                <a:effectLst/>
                <a:latin typeface="JetBrains Mono"/>
              </a:rPr>
              <a:t> = </a:t>
            </a:r>
            <a:r>
              <a:rPr kumimoji="0" lang="en-US" altLang="en-US" sz="1100" b="0" i="0" u="none" strike="noStrike" cap="none" normalizeH="0" baseline="0" dirty="0">
                <a:ln>
                  <a:noFill/>
                </a:ln>
                <a:solidFill>
                  <a:srgbClr val="CC7832"/>
                </a:solidFill>
                <a:effectLst/>
                <a:latin typeface="JetBrains Mono"/>
              </a:rPr>
              <a:t>True </a:t>
            </a:r>
            <a:r>
              <a:rPr kumimoji="0" lang="en-US" altLang="en-US" sz="1100" b="0" i="0" u="none" strike="noStrike" cap="none" normalizeH="0" baseline="0" dirty="0">
                <a:ln>
                  <a:noFill/>
                </a:ln>
                <a:solidFill>
                  <a:srgbClr val="808080"/>
                </a:solidFill>
                <a:effectLst/>
                <a:latin typeface="JetBrains Mono"/>
              </a:rPr>
              <a:t># Set </a:t>
            </a:r>
            <a:r>
              <a:rPr kumimoji="0" lang="en-US" altLang="en-US" sz="1100" b="0" i="0" u="none" strike="noStrike" cap="none" normalizeH="0" baseline="0" dirty="0" err="1">
                <a:ln>
                  <a:noFill/>
                </a:ln>
                <a:solidFill>
                  <a:srgbClr val="808080"/>
                </a:solidFill>
                <a:effectLst/>
                <a:latin typeface="JetBrains Mono"/>
              </a:rPr>
              <a:t>decode_content</a:t>
            </a:r>
            <a:r>
              <a:rPr kumimoji="0" lang="en-US" altLang="en-US" sz="1100" b="0" i="0" u="none" strike="noStrike" cap="none" normalizeH="0" baseline="0" dirty="0">
                <a:ln>
                  <a:noFill/>
                </a:ln>
                <a:solidFill>
                  <a:srgbClr val="808080"/>
                </a:solidFill>
                <a:effectLst/>
                <a:latin typeface="JetBrains Mono"/>
              </a:rPr>
              <a:t> value to True, otherwise the downloaded image file's size will be zero.</a:t>
            </a:r>
            <a:br>
              <a:rPr kumimoji="0" lang="en-US" altLang="en-US" sz="1100" b="0" i="0"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808080"/>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with </a:t>
            </a:r>
            <a:r>
              <a:rPr kumimoji="0" lang="en-US" altLang="en-US" sz="1100" b="0" i="0" u="none" strike="noStrike" cap="none" normalizeH="0" baseline="0" dirty="0">
                <a:ln>
                  <a:noFill/>
                </a:ln>
                <a:solidFill>
                  <a:srgbClr val="8888C6"/>
                </a:solidFill>
                <a:effectLst/>
                <a:latin typeface="JetBrains Mono"/>
              </a:rPr>
              <a:t>open</a:t>
            </a:r>
            <a:r>
              <a:rPr kumimoji="0" lang="en-US" altLang="en-US" sz="1100" b="0" i="0" u="none" strike="noStrike" cap="none" normalizeH="0" baseline="0" dirty="0">
                <a:ln>
                  <a:noFill/>
                </a:ln>
                <a:solidFill>
                  <a:srgbClr val="A9B7C6"/>
                </a:solidFill>
                <a:effectLst/>
                <a:latin typeface="JetBrains Mono"/>
              </a:rPr>
              <a:t>(filename</a:t>
            </a: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err="1">
                <a:ln>
                  <a:noFill/>
                </a:ln>
                <a:solidFill>
                  <a:srgbClr val="6A8759"/>
                </a:solidFill>
                <a:effectLst/>
                <a:latin typeface="JetBrains Mono"/>
              </a:rPr>
              <a:t>wb</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as </a:t>
            </a:r>
            <a:r>
              <a:rPr kumimoji="0" lang="en-US" altLang="en-US" sz="1100" b="0" i="0" u="none" strike="noStrike" cap="none" normalizeH="0" baseline="0" dirty="0">
                <a:ln>
                  <a:noFill/>
                </a:ln>
                <a:solidFill>
                  <a:srgbClr val="A9B7C6"/>
                </a:solidFill>
                <a:effectLst/>
                <a:latin typeface="JetBrains Mono"/>
              </a:rPr>
              <a:t>f:  </a:t>
            </a:r>
            <a:r>
              <a:rPr kumimoji="0" lang="en-US" altLang="en-US" sz="1100" b="0" i="0" u="none" strike="noStrike" cap="none" normalizeH="0" baseline="0" dirty="0">
                <a:ln>
                  <a:noFill/>
                </a:ln>
                <a:solidFill>
                  <a:srgbClr val="808080"/>
                </a:solidFill>
                <a:effectLst/>
                <a:latin typeface="JetBrains Mono"/>
              </a:rPr>
              <a:t># Open a local file with </a:t>
            </a:r>
            <a:r>
              <a:rPr kumimoji="0" lang="en-US" altLang="en-US" sz="1100" b="0" i="0" u="none" strike="noStrike" cap="none" normalizeH="0" baseline="0" dirty="0" err="1">
                <a:ln>
                  <a:noFill/>
                </a:ln>
                <a:solidFill>
                  <a:srgbClr val="808080"/>
                </a:solidFill>
                <a:effectLst/>
                <a:latin typeface="JetBrains Mono"/>
              </a:rPr>
              <a:t>wb</a:t>
            </a:r>
            <a:r>
              <a:rPr kumimoji="0" lang="en-US" altLang="en-US" sz="1100" b="0" i="0" u="none" strike="noStrike" cap="none" normalizeH="0" baseline="0" dirty="0">
                <a:ln>
                  <a:noFill/>
                </a:ln>
                <a:solidFill>
                  <a:srgbClr val="808080"/>
                </a:solidFill>
                <a:effectLst/>
                <a:latin typeface="JetBrains Mono"/>
              </a:rPr>
              <a:t> ( write binary ) permission.</a:t>
            </a:r>
            <a:br>
              <a:rPr kumimoji="0" lang="en-US" altLang="en-US" sz="1100" b="0" i="0" u="none" strike="noStrike" cap="none" normalizeH="0" baseline="0" dirty="0">
                <a:ln>
                  <a:noFill/>
                </a:ln>
                <a:solidFill>
                  <a:srgbClr val="808080"/>
                </a:solidFill>
                <a:effectLst/>
                <a:latin typeface="JetBrains Mono"/>
              </a:rPr>
            </a:br>
            <a:r>
              <a:rPr kumimoji="0" lang="en-US" altLang="en-US" sz="1100" b="0" i="0" u="none" strike="noStrike" cap="none" normalizeH="0" baseline="0" dirty="0">
                <a:ln>
                  <a:noFill/>
                </a:ln>
                <a:solidFill>
                  <a:srgbClr val="808080"/>
                </a:solidFill>
                <a:effectLst/>
                <a:latin typeface="JetBrains Mono"/>
              </a:rPr>
              <a:t>            </a:t>
            </a:r>
            <a:r>
              <a:rPr kumimoji="0" lang="en-US" altLang="en-US" sz="1100" b="0" i="0" u="none" strike="noStrike" cap="none" normalizeH="0" baseline="0" dirty="0" err="1">
                <a:ln>
                  <a:noFill/>
                </a:ln>
                <a:solidFill>
                  <a:srgbClr val="A9B7C6"/>
                </a:solidFill>
                <a:effectLst/>
                <a:latin typeface="JetBrains Mono"/>
              </a:rPr>
              <a:t>shutil.copyfileobj</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err="1">
                <a:ln>
                  <a:noFill/>
                </a:ln>
                <a:solidFill>
                  <a:srgbClr val="A9B7C6"/>
                </a:solidFill>
                <a:effectLst/>
                <a:latin typeface="JetBrains Mono"/>
              </a:rPr>
              <a:t>r.raw</a:t>
            </a: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f)</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ff = </a:t>
            </a:r>
            <a:r>
              <a:rPr kumimoji="0" lang="en-US" altLang="en-US" sz="1100" b="0" i="0" u="none" strike="noStrike" cap="none" normalizeH="0" baseline="0" dirty="0">
                <a:ln>
                  <a:noFill/>
                </a:ln>
                <a:solidFill>
                  <a:srgbClr val="8888C6"/>
                </a:solidFill>
                <a:effectLst/>
                <a:latin typeface="JetBrains Mono"/>
              </a:rPr>
              <a:t>open</a:t>
            </a:r>
            <a:r>
              <a:rPr kumimoji="0" lang="en-US" altLang="en-US" sz="1100" b="0" i="0" u="none" strike="noStrike" cap="none" normalizeH="0" baseline="0" dirty="0">
                <a:ln>
                  <a:noFill/>
                </a:ln>
                <a:solidFill>
                  <a:srgbClr val="A9B7C6"/>
                </a:solidFill>
                <a:effectLst/>
                <a:latin typeface="JetBrains Mono"/>
              </a:rPr>
              <a:t>(filename</a:t>
            </a: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err="1">
                <a:ln>
                  <a:noFill/>
                </a:ln>
                <a:solidFill>
                  <a:srgbClr val="6A8759"/>
                </a:solidFill>
                <a:effectLst/>
                <a:latin typeface="JetBrains Mono"/>
              </a:rPr>
              <a:t>rb</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content = </a:t>
            </a:r>
            <a:r>
              <a:rPr kumimoji="0" lang="en-US" altLang="en-US" sz="1100" b="0" i="0" u="none" strike="noStrike" cap="none" normalizeH="0" baseline="0" dirty="0" err="1">
                <a:ln>
                  <a:noFill/>
                </a:ln>
                <a:solidFill>
                  <a:srgbClr val="A9B7C6"/>
                </a:solidFill>
                <a:effectLst/>
                <a:latin typeface="JetBrains Mono"/>
              </a:rPr>
              <a:t>ff.read</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8888C6"/>
                </a:solidFill>
                <a:effectLst/>
                <a:latin typeface="JetBrains Mono"/>
              </a:rPr>
              <a:t>print</a:t>
            </a:r>
            <a:r>
              <a:rPr kumimoji="0" lang="en-US" altLang="en-US" sz="1100" b="0" i="0" u="none" strike="noStrike" cap="none" normalizeH="0" baseline="0" dirty="0">
                <a:ln>
                  <a:noFill/>
                </a:ln>
                <a:solidFill>
                  <a:srgbClr val="A9B7C6"/>
                </a:solidFill>
                <a:effectLst/>
                <a:latin typeface="JetBrains Mono"/>
              </a:rPr>
              <a:t>(content)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8888C6"/>
                </a:solidFill>
                <a:effectLst/>
                <a:latin typeface="JetBrains Mono"/>
              </a:rPr>
              <a:t>print</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6A8759"/>
                </a:solidFill>
                <a:effectLst/>
                <a:latin typeface="JetBrains Mono"/>
              </a:rPr>
              <a:t>'Image </a:t>
            </a:r>
            <a:r>
              <a:rPr kumimoji="0" lang="en-US" altLang="en-US" sz="1100" b="0" i="0" u="none" strike="noStrike" cap="none" normalizeH="0" baseline="0" dirty="0" err="1">
                <a:ln>
                  <a:noFill/>
                </a:ln>
                <a:solidFill>
                  <a:srgbClr val="6A8759"/>
                </a:solidFill>
                <a:effectLst/>
                <a:latin typeface="JetBrains Mono"/>
              </a:rPr>
              <a:t>sucessfully</a:t>
            </a:r>
            <a:r>
              <a:rPr kumimoji="0" lang="en-US" altLang="en-US" sz="1100" b="0" i="0" u="none" strike="noStrike" cap="none" normalizeH="0" baseline="0" dirty="0">
                <a:ln>
                  <a:noFill/>
                </a:ln>
                <a:solidFill>
                  <a:srgbClr val="6A8759"/>
                </a:solidFill>
                <a:effectLst/>
                <a:latin typeface="JetBrains Mono"/>
              </a:rPr>
              <a:t> Downloaded: '</a:t>
            </a:r>
            <a:r>
              <a:rPr kumimoji="0" lang="en-US" altLang="en-US" sz="1100" b="0" i="0" u="none" strike="noStrike" cap="none" normalizeH="0" baseline="0" dirty="0">
                <a:ln>
                  <a:noFill/>
                </a:ln>
                <a:solidFill>
                  <a:srgbClr val="CC7832"/>
                </a:solidFill>
                <a:effectLst/>
                <a:latin typeface="JetBrains Mono"/>
              </a:rPr>
              <a:t>, </a:t>
            </a:r>
            <a:r>
              <a:rPr kumimoji="0" lang="en-US" altLang="en-US" sz="1100" b="0" i="0" u="none" strike="noStrike" cap="none" normalizeH="0" baseline="0" dirty="0">
                <a:ln>
                  <a:noFill/>
                </a:ln>
                <a:solidFill>
                  <a:srgbClr val="A9B7C6"/>
                </a:solidFill>
                <a:effectLst/>
                <a:latin typeface="JetBrains Mono"/>
              </a:rPr>
              <a:t>filename)</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else</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8888C6"/>
                </a:solidFill>
                <a:effectLst/>
                <a:latin typeface="JetBrains Mono"/>
              </a:rPr>
              <a:t>print</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6A8759"/>
                </a:solidFill>
                <a:effectLst/>
                <a:latin typeface="JetBrains Mono"/>
              </a:rPr>
              <a:t>'Image </a:t>
            </a:r>
            <a:r>
              <a:rPr kumimoji="0" lang="en-US" altLang="en-US" sz="1100" b="0" i="0" u="none" strike="noStrike" cap="none" normalizeH="0" baseline="0" dirty="0" err="1">
                <a:ln>
                  <a:noFill/>
                </a:ln>
                <a:solidFill>
                  <a:srgbClr val="6A8759"/>
                </a:solidFill>
                <a:effectLst/>
                <a:latin typeface="JetBrains Mono"/>
              </a:rPr>
              <a:t>Couldn</a:t>
            </a:r>
            <a:r>
              <a:rPr kumimoji="0" lang="en-US" altLang="en-US" sz="1100" b="0" i="0" u="none" strike="noStrike" cap="none" normalizeH="0" baseline="0" dirty="0">
                <a:ln>
                  <a:noFill/>
                </a:ln>
                <a:solidFill>
                  <a:srgbClr val="CC7832"/>
                </a:solidFill>
                <a:effectLst/>
                <a:latin typeface="JetBrains Mono"/>
              </a:rPr>
              <a:t>\'</a:t>
            </a:r>
            <a:r>
              <a:rPr kumimoji="0" lang="en-US" altLang="en-US" sz="1100" b="0" i="0" u="none" strike="noStrike" cap="none" normalizeH="0" baseline="0" dirty="0">
                <a:ln>
                  <a:noFill/>
                </a:ln>
                <a:solidFill>
                  <a:srgbClr val="6A8759"/>
                </a:solidFill>
                <a:effectLst/>
                <a:latin typeface="JetBrains Mono"/>
              </a:rPr>
              <a:t>t be </a:t>
            </a:r>
            <a:r>
              <a:rPr kumimoji="0" lang="en-US" altLang="en-US" sz="1100" b="0" i="0" u="none" strike="noStrike" cap="none" normalizeH="0" baseline="0" dirty="0" err="1">
                <a:ln>
                  <a:noFill/>
                </a:ln>
                <a:solidFill>
                  <a:srgbClr val="6A8759"/>
                </a:solidFill>
                <a:effectLst/>
                <a:latin typeface="JetBrains Mono"/>
              </a:rPr>
              <a:t>retreived</a:t>
            </a:r>
            <a:r>
              <a:rPr kumimoji="0" lang="en-US" altLang="en-US" sz="1100" b="0" i="0" u="none" strike="noStrike" cap="none" normalizeH="0" baseline="0" dirty="0">
                <a:ln>
                  <a:noFill/>
                </a:ln>
                <a:solidFill>
                  <a:srgbClr val="6A8759"/>
                </a:solidFill>
                <a:effectLst/>
                <a:latin typeface="JetBrains Mono"/>
              </a:rPr>
              <a:t>'</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err="1">
                <a:ln>
                  <a:noFill/>
                </a:ln>
                <a:solidFill>
                  <a:srgbClr val="A9B7C6"/>
                </a:solidFill>
                <a:effectLst/>
                <a:latin typeface="JetBrains Mono"/>
              </a:rPr>
              <a:t>json_file</a:t>
            </a:r>
            <a:r>
              <a:rPr kumimoji="0" lang="en-US" altLang="en-US" sz="1100" b="0" i="0" u="none" strike="noStrike" cap="none" normalizeH="0" baseline="0" dirty="0">
                <a:ln>
                  <a:noFill/>
                </a:ln>
                <a:solidFill>
                  <a:srgbClr val="A9B7C6"/>
                </a:solidFill>
                <a:effectLst/>
                <a:latin typeface="JetBrains Mono"/>
              </a:rPr>
              <a:t> = {}</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err="1">
                <a:ln>
                  <a:noFill/>
                </a:ln>
                <a:solidFill>
                  <a:srgbClr val="A9B7C6"/>
                </a:solidFill>
                <a:effectLst/>
                <a:latin typeface="JetBrains Mono"/>
              </a:rPr>
              <a:t>json_file</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6A8759"/>
                </a:solidFill>
                <a:effectLst/>
                <a:latin typeface="JetBrains Mono"/>
              </a:rPr>
              <a:t>'response'</a:t>
            </a:r>
            <a:r>
              <a:rPr kumimoji="0" lang="en-US" altLang="en-US" sz="1100" b="0" i="0" u="none" strike="noStrike" cap="none" normalizeH="0" baseline="0" dirty="0">
                <a:ln>
                  <a:noFill/>
                </a:ln>
                <a:solidFill>
                  <a:srgbClr val="A9B7C6"/>
                </a:solidFill>
                <a:effectLst/>
                <a:latin typeface="JetBrains Mono"/>
              </a:rPr>
              <a:t>] = </a:t>
            </a:r>
            <a:r>
              <a:rPr kumimoji="0" lang="en-US" altLang="en-US" sz="1100" b="0" i="0" u="none" strike="noStrike" cap="none" normalizeH="0" baseline="0" dirty="0">
                <a:ln>
                  <a:noFill/>
                </a:ln>
                <a:solidFill>
                  <a:srgbClr val="8888C6"/>
                </a:solidFill>
                <a:effectLst/>
                <a:latin typeface="JetBrains Mono"/>
              </a:rPr>
              <a:t>str</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err="1">
                <a:ln>
                  <a:noFill/>
                </a:ln>
                <a:solidFill>
                  <a:srgbClr val="A9B7C6"/>
                </a:solidFill>
                <a:effectLst/>
                <a:latin typeface="JetBrains Mono"/>
              </a:rPr>
              <a:t>get_prediction</a:t>
            </a:r>
            <a:r>
              <a:rPr kumimoji="0" lang="en-US" altLang="en-US" sz="1100" b="0" i="0" u="none" strike="noStrike" cap="none" normalizeH="0" baseline="0" dirty="0">
                <a:ln>
                  <a:noFill/>
                </a:ln>
                <a:solidFill>
                  <a:srgbClr val="A9B7C6"/>
                </a:solidFill>
                <a:effectLst/>
                <a:latin typeface="JetBrains Mono"/>
              </a:rPr>
              <a:t>(content))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a:ln>
                  <a:noFill/>
                </a:ln>
                <a:solidFill>
                  <a:srgbClr val="CC7832"/>
                </a:solidFill>
                <a:effectLst/>
                <a:latin typeface="JetBrains Mono"/>
              </a:rPr>
              <a:t>return </a:t>
            </a:r>
            <a:r>
              <a:rPr kumimoji="0" lang="en-US" altLang="en-US" sz="1100" b="0" i="0" u="none" strike="noStrike" cap="none" normalizeH="0" baseline="0" dirty="0" err="1">
                <a:ln>
                  <a:noFill/>
                </a:ln>
                <a:solidFill>
                  <a:srgbClr val="A9B7C6"/>
                </a:solidFill>
                <a:effectLst/>
                <a:latin typeface="JetBrains Mono"/>
              </a:rPr>
              <a:t>jsonify</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err="1">
                <a:ln>
                  <a:noFill/>
                </a:ln>
                <a:solidFill>
                  <a:srgbClr val="A9B7C6"/>
                </a:solidFill>
                <a:effectLst/>
                <a:latin typeface="JetBrains Mono"/>
              </a:rPr>
              <a:t>json_file</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CC7832"/>
                </a:solidFill>
                <a:effectLst/>
                <a:latin typeface="JetBrains Mono"/>
              </a:rPr>
              <a:t>if </a:t>
            </a:r>
            <a:r>
              <a:rPr kumimoji="0" lang="en-US" altLang="en-US" sz="1100" b="0" i="0" u="none" strike="noStrike" cap="none" normalizeH="0" baseline="0" dirty="0">
                <a:ln>
                  <a:noFill/>
                </a:ln>
                <a:solidFill>
                  <a:srgbClr val="A9B7C6"/>
                </a:solidFill>
                <a:effectLst/>
                <a:latin typeface="JetBrains Mono"/>
              </a:rPr>
              <a:t>__name__ == </a:t>
            </a:r>
            <a:r>
              <a:rPr kumimoji="0" lang="en-US" altLang="en-US" sz="1100" b="0" i="0" u="none" strike="noStrike" cap="none" normalizeH="0" baseline="0" dirty="0">
                <a:ln>
                  <a:noFill/>
                </a:ln>
                <a:solidFill>
                  <a:srgbClr val="6A8759"/>
                </a:solidFill>
                <a:effectLst/>
                <a:latin typeface="JetBrains Mono"/>
              </a:rPr>
              <a:t>'__main__'</a:t>
            </a:r>
            <a:r>
              <a:rPr kumimoji="0" lang="en-US" altLang="en-US" sz="1100" b="0" i="0" u="none" strike="noStrike" cap="none" normalizeH="0" baseline="0" dirty="0">
                <a:ln>
                  <a:noFill/>
                </a:ln>
                <a:solidFill>
                  <a:srgbClr val="A9B7C6"/>
                </a:solidFill>
                <a:effectLst/>
                <a:latin typeface="JetBrains Mono"/>
              </a:rPr>
              <a:t>:</a:t>
            </a:r>
            <a:br>
              <a:rPr kumimoji="0" lang="en-US" altLang="en-US" sz="1100" b="0" i="0" u="none" strike="noStrike" cap="none" normalizeH="0" baseline="0" dirty="0">
                <a:ln>
                  <a:noFill/>
                </a:ln>
                <a:solidFill>
                  <a:srgbClr val="A9B7C6"/>
                </a:solidFill>
                <a:effectLst/>
                <a:latin typeface="JetBrains Mono"/>
              </a:rPr>
            </a:br>
            <a:r>
              <a:rPr kumimoji="0" lang="en-US" altLang="en-US" sz="1100" b="0" i="0" u="none" strike="noStrike" cap="none" normalizeH="0" baseline="0" dirty="0">
                <a:ln>
                  <a:noFill/>
                </a:ln>
                <a:solidFill>
                  <a:srgbClr val="A9B7C6"/>
                </a:solidFill>
                <a:effectLst/>
                <a:latin typeface="JetBrains Mono"/>
              </a:rPr>
              <a:t>    </a:t>
            </a:r>
            <a:r>
              <a:rPr kumimoji="0" lang="en-US" altLang="en-US" sz="1100" b="0" i="0" u="none" strike="noStrike" cap="none" normalizeH="0" baseline="0" dirty="0" err="1">
                <a:ln>
                  <a:noFill/>
                </a:ln>
                <a:solidFill>
                  <a:srgbClr val="A9B7C6"/>
                </a:solidFill>
                <a:effectLst/>
                <a:latin typeface="JetBrains Mono"/>
              </a:rPr>
              <a:t>app.run</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AA4926"/>
                </a:solidFill>
                <a:effectLst/>
                <a:latin typeface="JetBrains Mono"/>
              </a:rPr>
              <a:t>debug</a:t>
            </a:r>
            <a:r>
              <a:rPr kumimoji="0" lang="en-US" altLang="en-US" sz="1100" b="0" i="0" u="none" strike="noStrike" cap="none" normalizeH="0" baseline="0" dirty="0">
                <a:ln>
                  <a:noFill/>
                </a:ln>
                <a:solidFill>
                  <a:srgbClr val="A9B7C6"/>
                </a:solidFill>
                <a:effectLst/>
                <a:latin typeface="JetBrains Mono"/>
              </a:rPr>
              <a:t>=</a:t>
            </a:r>
            <a:r>
              <a:rPr kumimoji="0" lang="en-US" altLang="en-US" sz="1100" b="0" i="0" u="none" strike="noStrike" cap="none" normalizeH="0" baseline="0" dirty="0">
                <a:ln>
                  <a:noFill/>
                </a:ln>
                <a:solidFill>
                  <a:srgbClr val="CC7832"/>
                </a:solidFill>
                <a:effectLst/>
                <a:latin typeface="JetBrains Mono"/>
              </a:rPr>
              <a:t>True</a:t>
            </a:r>
            <a:r>
              <a:rPr kumimoji="0" lang="en-US" altLang="en-US" sz="1100" b="0" i="0" u="none" strike="noStrike" cap="none" normalizeH="0" baseline="0" dirty="0">
                <a:ln>
                  <a:noFill/>
                </a:ln>
                <a:solidFill>
                  <a:srgbClr val="A9B7C6"/>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2444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A5D5E-82F9-441D-B895-E35E2E1CD683}"/>
              </a:ext>
            </a:extLst>
          </p:cNvPr>
          <p:cNvSpPr>
            <a:spLocks noGrp="1"/>
          </p:cNvSpPr>
          <p:nvPr>
            <p:ph type="title"/>
          </p:nvPr>
        </p:nvSpPr>
        <p:spPr>
          <a:xfrm>
            <a:off x="839788" y="457200"/>
            <a:ext cx="3931920" cy="1324466"/>
          </a:xfrm>
        </p:spPr>
        <p:txBody>
          <a:bodyPr>
            <a:normAutofit/>
          </a:bodyPr>
          <a:lstStyle/>
          <a:p>
            <a:r>
              <a:rPr lang="en-US" sz="3200" dirty="0"/>
              <a:t>The Output of the app</a:t>
            </a:r>
          </a:p>
        </p:txBody>
      </p:sp>
      <p:sp>
        <p:nvSpPr>
          <p:cNvPr id="4" name="Text Placeholder 3">
            <a:extLst>
              <a:ext uri="{FF2B5EF4-FFF2-40B4-BE49-F238E27FC236}">
                <a16:creationId xmlns:a16="http://schemas.microsoft.com/office/drawing/2014/main" id="{B69A3585-62C1-49D3-824C-424BD2439DC3}"/>
              </a:ext>
            </a:extLst>
          </p:cNvPr>
          <p:cNvSpPr>
            <a:spLocks noGrp="1"/>
          </p:cNvSpPr>
          <p:nvPr>
            <p:ph type="body" sz="half" idx="2"/>
          </p:nvPr>
        </p:nvSpPr>
        <p:spPr>
          <a:xfrm>
            <a:off x="839788" y="2097464"/>
            <a:ext cx="3931920" cy="3882712"/>
          </a:xfrm>
        </p:spPr>
        <p:txBody>
          <a:bodyPr>
            <a:normAutofit/>
          </a:bodyPr>
          <a:lstStyle/>
          <a:p>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Our mobile application is made by flutter UI platform using dart language. </a:t>
            </a:r>
          </a:p>
          <a:p>
            <a:r>
              <a:rPr lang="en-US" sz="2200" dirty="0">
                <a:latin typeface="Times New Roman" panose="02020603050405020304" pitchFamily="18" charset="0"/>
                <a:cs typeface="Times New Roman" panose="02020603050405020304" pitchFamily="18" charset="0"/>
              </a:rPr>
              <a:t>And here is a video to show how the application works:</a:t>
            </a:r>
          </a:p>
        </p:txBody>
      </p:sp>
      <p:pic>
        <p:nvPicPr>
          <p:cNvPr id="6" name="video final">
            <a:hlinkClick r:id="" action="ppaction://media"/>
            <a:extLst>
              <a:ext uri="{FF2B5EF4-FFF2-40B4-BE49-F238E27FC236}">
                <a16:creationId xmlns:a16="http://schemas.microsoft.com/office/drawing/2014/main" id="{97765C54-6D1F-443D-94D1-FEAACDF6B9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83900" y="537379"/>
            <a:ext cx="2524269" cy="5276850"/>
          </a:xfrm>
          <a:prstGeom prst="rect">
            <a:avLst/>
          </a:prstGeom>
        </p:spPr>
      </p:pic>
    </p:spTree>
    <p:extLst>
      <p:ext uri="{BB962C8B-B14F-4D97-AF65-F5344CB8AC3E}">
        <p14:creationId xmlns:p14="http://schemas.microsoft.com/office/powerpoint/2010/main" val="23249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8C5F-F07D-4FC5-A0E5-DB36C4526BE7}"/>
              </a:ext>
            </a:extLst>
          </p:cNvPr>
          <p:cNvSpPr>
            <a:spLocks noGrp="1"/>
          </p:cNvSpPr>
          <p:nvPr>
            <p:ph type="title"/>
          </p:nvPr>
        </p:nvSpPr>
        <p:spPr/>
        <p:txBody>
          <a:bodyPr/>
          <a:lstStyle/>
          <a:p>
            <a:r>
              <a:rPr lang="en-US" dirty="0"/>
              <a:t>Conclusion and Summary</a:t>
            </a:r>
          </a:p>
        </p:txBody>
      </p:sp>
      <p:sp>
        <p:nvSpPr>
          <p:cNvPr id="3" name="Content Placeholder 2">
            <a:extLst>
              <a:ext uri="{FF2B5EF4-FFF2-40B4-BE49-F238E27FC236}">
                <a16:creationId xmlns:a16="http://schemas.microsoft.com/office/drawing/2014/main" id="{116A01DF-38B4-48C6-8B64-CA4F0CF4BC96}"/>
              </a:ext>
            </a:extLst>
          </p:cNvPr>
          <p:cNvSpPr>
            <a:spLocks noGrp="1"/>
          </p:cNvSpPr>
          <p:nvPr>
            <p:ph idx="1"/>
          </p:nvPr>
        </p:nvSpPr>
        <p:spPr/>
        <p:txBody>
          <a:bodyPr>
            <a:normAutofit/>
          </a:bodyPr>
          <a:lstStyle/>
          <a:p>
            <a:r>
              <a:rPr lang="en-US" sz="2500" dirty="0">
                <a:effectLst/>
                <a:latin typeface="Times New Roman" panose="02020603050405020304" pitchFamily="18" charset="0"/>
                <a:ea typeface="Calibri" panose="020F0502020204030204" pitchFamily="34" charset="0"/>
                <a:cs typeface="Times New Roman" panose="02020603050405020304" pitchFamily="18" charset="0"/>
              </a:rPr>
              <a:t>Detection of skin diseases is a very important step to reduce death rates, disease transmission and the development of the skin disease. </a:t>
            </a:r>
          </a:p>
          <a:p>
            <a:r>
              <a:rPr lang="en-US" sz="2500" dirty="0">
                <a:effectLst/>
                <a:latin typeface="Times New Roman" panose="02020603050405020304" pitchFamily="18" charset="0"/>
                <a:ea typeface="Calibri" panose="020F0502020204030204" pitchFamily="34" charset="0"/>
                <a:cs typeface="Times New Roman" panose="02020603050405020304" pitchFamily="18" charset="0"/>
              </a:rPr>
              <a:t>In this project we mainly depend on Google Cloud Platform (GCP) to make our machine learning model. </a:t>
            </a:r>
            <a:endParaRPr lang="en-US" sz="2500" dirty="0">
              <a:latin typeface="Times New Roman" panose="02020603050405020304" pitchFamily="18" charset="0"/>
              <a:cs typeface="Times New Roman" panose="02020603050405020304" pitchFamily="18" charset="0"/>
            </a:endParaRPr>
          </a:p>
          <a:p>
            <a:r>
              <a:rPr lang="en-US" sz="2500" dirty="0">
                <a:effectLst/>
                <a:latin typeface="Times New Roman" panose="02020603050405020304" pitchFamily="18" charset="0"/>
                <a:ea typeface="Calibri" panose="020F0502020204030204" pitchFamily="34" charset="0"/>
                <a:cs typeface="Times New Roman" panose="02020603050405020304" pitchFamily="18" charset="0"/>
              </a:rPr>
              <a:t>A Dataset of 8 diseases were used with an accuracy rate of 80%. </a:t>
            </a:r>
          </a:p>
          <a:p>
            <a:r>
              <a:rPr lang="en-US" sz="2500" dirty="0">
                <a:latin typeface="Times New Roman" panose="02020603050405020304" pitchFamily="18" charset="0"/>
                <a:cs typeface="Times New Roman" panose="02020603050405020304" pitchFamily="18" charset="0"/>
              </a:rPr>
              <a:t>And finally, the model was integrated with a mobile application to be easily used.</a:t>
            </a:r>
          </a:p>
        </p:txBody>
      </p:sp>
    </p:spTree>
    <p:extLst>
      <p:ext uri="{BB962C8B-B14F-4D97-AF65-F5344CB8AC3E}">
        <p14:creationId xmlns:p14="http://schemas.microsoft.com/office/powerpoint/2010/main" val="278547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01B5F1-16ED-4C8D-80F9-CAD9926D47D7}"/>
              </a:ext>
            </a:extLst>
          </p:cNvPr>
          <p:cNvSpPr/>
          <p:nvPr/>
        </p:nvSpPr>
        <p:spPr>
          <a:xfrm>
            <a:off x="4143382" y="2459504"/>
            <a:ext cx="3905236" cy="1938992"/>
          </a:xfrm>
          <a:prstGeom prst="rect">
            <a:avLst/>
          </a:prstGeom>
          <a:noFill/>
        </p:spPr>
        <p:txBody>
          <a:bodyPr wrap="none" lIns="91440" tIns="45720" rIns="91440" bIns="45720">
            <a:spAutoFit/>
          </a:bodyPr>
          <a:lstStyle/>
          <a:p>
            <a:pPr algn="ctr" rtl="1"/>
            <a:r>
              <a:rPr lang="en-US" sz="12000" b="1" cap="none" spc="0" dirty="0">
                <a:ln w="0"/>
                <a:gradFill>
                  <a:gsLst>
                    <a:gs pos="21000">
                      <a:srgbClr val="53575C"/>
                    </a:gs>
                    <a:gs pos="88000">
                      <a:srgbClr val="C5C7CA"/>
                    </a:gs>
                  </a:gsLst>
                  <a:lin ang="5400000"/>
                </a:gradFill>
                <a:effectLst/>
              </a:rPr>
              <a:t>Tha</a:t>
            </a:r>
            <a:r>
              <a:rPr lang="en-US" sz="12000" b="1" dirty="0">
                <a:ln w="0"/>
                <a:gradFill>
                  <a:gsLst>
                    <a:gs pos="21000">
                      <a:srgbClr val="53575C"/>
                    </a:gs>
                    <a:gs pos="88000">
                      <a:srgbClr val="C5C7CA"/>
                    </a:gs>
                  </a:gsLst>
                  <a:lin ang="5400000"/>
                </a:gradFill>
              </a:rPr>
              <a:t>nk you</a:t>
            </a:r>
            <a:endParaRPr lang="en-US" sz="12000" b="1"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532760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3628-CBE6-435E-AF0B-CB55682D104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D5B24BA-5899-4E0C-9C6B-EB2E1470CE71}"/>
              </a:ext>
            </a:extLst>
          </p:cNvPr>
          <p:cNvSpPr>
            <a:spLocks noGrp="1"/>
          </p:cNvSpPr>
          <p:nvPr>
            <p:ph idx="1"/>
          </p:nvPr>
        </p:nvSpPr>
        <p:spPr>
          <a:xfrm>
            <a:off x="838200" y="2182107"/>
            <a:ext cx="10515600" cy="4251960"/>
          </a:xfrm>
        </p:spPr>
        <p:txBody>
          <a:bodyPr>
            <a:normAutofit/>
          </a:bodyPr>
          <a:lstStyle/>
          <a:p>
            <a:pPr>
              <a:lnSpc>
                <a:spcPct val="10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skin is the largest organ of human body, containing blood vessels, lymphatic vessels, nerves, and muscles.</a:t>
            </a:r>
          </a:p>
          <a:p>
            <a:pPr>
              <a:lnSpc>
                <a:spcPct val="10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Skin diseases are common than other diseases, Skin diseases may be caused by fungal infection, bacteria, allergy, or viruses, etc. It may change texture or color of the skin. </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Recent researchers have found the availability of cures for these diseases if they are detected in the early stages</a:t>
            </a:r>
          </a:p>
          <a:p>
            <a:pPr>
              <a:lnSpc>
                <a:spcPct val="10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Therefore, skin diseases must be diagnosis early to reduce their development and spread so identifying the infected area of skin and detecting the type of disease is useful for early awareness</a:t>
            </a:r>
          </a:p>
          <a:p>
            <a:pPr marL="0" indent="0">
              <a:lnSpc>
                <a:spcPct val="100000"/>
              </a:lnSpc>
              <a:buNone/>
            </a:pPr>
            <a:endParaRPr lang="en-US" sz="3000" dirty="0"/>
          </a:p>
        </p:txBody>
      </p:sp>
    </p:spTree>
    <p:extLst>
      <p:ext uri="{BB962C8B-B14F-4D97-AF65-F5344CB8AC3E}">
        <p14:creationId xmlns:p14="http://schemas.microsoft.com/office/powerpoint/2010/main" val="2776016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3DAA-F1DE-4AC6-8DFB-FA26974BAC6A}"/>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45CD1923-E2A0-40A7-8CEB-57E27AEFC24E}"/>
              </a:ext>
            </a:extLst>
          </p:cNvPr>
          <p:cNvSpPr>
            <a:spLocks noGrp="1"/>
          </p:cNvSpPr>
          <p:nvPr>
            <p:ph idx="1"/>
          </p:nvPr>
        </p:nvSpPr>
        <p:spPr/>
        <p:txBody>
          <a:bodyPr>
            <a:normAutofit/>
          </a:bodyPr>
          <a:lstStyle/>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With the increase in medical technology the concept of computer being used for the diagnosis of skin diseases has been around recently.</a:t>
            </a: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most prevalent technology which is being used for the prediction is Artificial Intelligence using Machine Learning.</a:t>
            </a: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Machine Learning is that branch of computer studies that gives the potentiality to the computer to grasp without being characteristically programmed.</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Here the machine learns itself and divide the data provided into the levels of prediction and in a very short period of time gives the accurate results.</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8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F607F0-7BBA-4FD4-976A-B1762BD03841}"/>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lgn="l"/>
            <a:r>
              <a:rPr lang="en-US" sz="9600"/>
              <a:t>Our Aim</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ullseye">
            <a:extLst>
              <a:ext uri="{FF2B5EF4-FFF2-40B4-BE49-F238E27FC236}">
                <a16:creationId xmlns:a16="http://schemas.microsoft.com/office/drawing/2014/main" id="{70B6E1E2-9769-4E40-98C2-75AFB34DB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1544" y="1371600"/>
            <a:ext cx="4087368" cy="4087368"/>
          </a:xfrm>
          <a:prstGeom prst="rect">
            <a:avLst/>
          </a:prstGeom>
        </p:spPr>
      </p:pic>
    </p:spTree>
    <p:extLst>
      <p:ext uri="{BB962C8B-B14F-4D97-AF65-F5344CB8AC3E}">
        <p14:creationId xmlns:p14="http://schemas.microsoft.com/office/powerpoint/2010/main" val="130138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93D3D5-D752-41F0-B6EE-9EAE8F2DD86A}"/>
              </a:ext>
            </a:extLst>
          </p:cNvPr>
          <p:cNvSpPr txBox="1"/>
          <p:nvPr/>
        </p:nvSpPr>
        <p:spPr>
          <a:xfrm rot="10800000" flipH="1" flipV="1">
            <a:off x="998042" y="673321"/>
            <a:ext cx="9694465"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ea typeface="Calibri" panose="020F0502020204030204" pitchFamily="34" charset="0"/>
                <a:cs typeface="Times New Roman" panose="02020603050405020304" pitchFamily="18" charset="0"/>
              </a:rPr>
              <a:t>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detection application is proposed which enables the users to detect and recognize skin disease.</a:t>
            </a:r>
          </a:p>
          <a:p>
            <a:pPr marL="285750" indent="-285750">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Detection application system is a system used for detecting whether a disease is present or not, and then classifying the type of disease, if present. </a:t>
            </a:r>
          </a:p>
          <a:p>
            <a:pPr marL="285750" indent="-285750">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 order to identify whether a disease is present or not, the system must be trained to recognize normal conditions of system activity.</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system successfully detects 8 different types of skin diseases.</a:t>
            </a:r>
          </a:p>
          <a:p>
            <a:pPr marL="285750" indent="-285750">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This method takes the digital image of the disease affecting any skin area, then use image analysis to identify the type of disease</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we build an app using flutter and dart language to help using our approach anywhere</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Finally, you can get the results by uploading the image to our application.</a:t>
            </a:r>
          </a:p>
          <a:p>
            <a:pPr marL="285750" indent="-285750">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Our proposed approach is simple, fast and does not require expensive equipment other than a camera and smart phone to download our app and upload the picture</a:t>
            </a:r>
          </a:p>
        </p:txBody>
      </p:sp>
    </p:spTree>
    <p:extLst>
      <p:ext uri="{BB962C8B-B14F-4D97-AF65-F5344CB8AC3E}">
        <p14:creationId xmlns:p14="http://schemas.microsoft.com/office/powerpoint/2010/main" val="2640873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638AE74D-FB7D-464E-9701-563B5B2B323A}"/>
              </a:ext>
            </a:extLst>
          </p:cNvPr>
          <p:cNvPicPr>
            <a:picLocks noChangeAspect="1"/>
          </p:cNvPicPr>
          <p:nvPr/>
        </p:nvPicPr>
        <p:blipFill rotWithShape="1">
          <a:blip r:embed="rId2"/>
          <a:srcRect t="5981" b="9749"/>
          <a:stretch/>
        </p:blipFill>
        <p:spPr>
          <a:xfrm>
            <a:off x="3" y="-22"/>
            <a:ext cx="12191997" cy="6858022"/>
          </a:xfrm>
          <a:prstGeom prst="rect">
            <a:avLst/>
          </a:prstGeom>
        </p:spPr>
      </p:pic>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40373-9B49-4781-A84C-C4DEB544E625}"/>
              </a:ext>
            </a:extLst>
          </p:cNvPr>
          <p:cNvSpPr>
            <a:spLocks noGrp="1"/>
          </p:cNvSpPr>
          <p:nvPr>
            <p:ph type="title"/>
          </p:nvPr>
        </p:nvSpPr>
        <p:spPr>
          <a:xfrm>
            <a:off x="6096007" y="1333893"/>
            <a:ext cx="4938068" cy="2878816"/>
          </a:xfrm>
        </p:spPr>
        <p:txBody>
          <a:bodyPr vert="horz" lIns="91440" tIns="45720" rIns="91440" bIns="45720" rtlCol="0" anchor="t">
            <a:normAutofit/>
          </a:bodyPr>
          <a:lstStyle/>
          <a:p>
            <a:pPr algn="r"/>
            <a:r>
              <a:rPr lang="en-US" sz="6600" dirty="0">
                <a:solidFill>
                  <a:schemeClr val="bg1"/>
                </a:solidFill>
              </a:rPr>
              <a:t>Our Steps</a:t>
            </a:r>
          </a:p>
        </p:txBody>
      </p:sp>
      <p:sp>
        <p:nvSpPr>
          <p:cNvPr id="3" name="Text Placeholder 2">
            <a:extLst>
              <a:ext uri="{FF2B5EF4-FFF2-40B4-BE49-F238E27FC236}">
                <a16:creationId xmlns:a16="http://schemas.microsoft.com/office/drawing/2014/main" id="{8A6D01FF-D6FC-40D2-8342-B097946A5BFB}"/>
              </a:ext>
            </a:extLst>
          </p:cNvPr>
          <p:cNvSpPr>
            <a:spLocks noGrp="1"/>
          </p:cNvSpPr>
          <p:nvPr>
            <p:ph type="body" idx="1"/>
          </p:nvPr>
        </p:nvSpPr>
        <p:spPr>
          <a:xfrm>
            <a:off x="6817562" y="2991330"/>
            <a:ext cx="5449479" cy="2777490"/>
          </a:xfrm>
        </p:spPr>
        <p:txBody>
          <a:bodyPr vert="horz" lIns="91440" tIns="45720" rIns="91440" bIns="45720" rtlCol="0" anchor="b">
            <a:noAutofit/>
          </a:bodyPr>
          <a:lstStyle/>
          <a:p>
            <a:pPr>
              <a:lnSpc>
                <a:spcPct val="100000"/>
              </a:lnSpc>
            </a:pPr>
            <a:r>
              <a:rPr lang="en-US" sz="3500" dirty="0">
                <a:solidFill>
                  <a:schemeClr val="bg1"/>
                </a:solidFill>
              </a:rPr>
              <a:t>Our project is composed of :</a:t>
            </a:r>
          </a:p>
          <a:p>
            <a:pPr>
              <a:lnSpc>
                <a:spcPct val="100000"/>
              </a:lnSpc>
            </a:pPr>
            <a:r>
              <a:rPr lang="en-US" sz="3500" dirty="0">
                <a:solidFill>
                  <a:schemeClr val="bg1"/>
                </a:solidFill>
              </a:rPr>
              <a:t> - Dataset </a:t>
            </a:r>
          </a:p>
          <a:p>
            <a:pPr>
              <a:lnSpc>
                <a:spcPct val="100000"/>
              </a:lnSpc>
            </a:pPr>
            <a:r>
              <a:rPr lang="en-US" sz="3500" dirty="0">
                <a:solidFill>
                  <a:schemeClr val="bg1"/>
                </a:solidFill>
              </a:rPr>
              <a:t>- Machine Learning Model</a:t>
            </a:r>
          </a:p>
          <a:p>
            <a:pPr>
              <a:lnSpc>
                <a:spcPct val="100000"/>
              </a:lnSpc>
            </a:pPr>
            <a:r>
              <a:rPr lang="en-US" sz="3500" dirty="0">
                <a:solidFill>
                  <a:schemeClr val="bg1"/>
                </a:solidFill>
              </a:rPr>
              <a:t>- Mobile Application</a:t>
            </a:r>
          </a:p>
        </p:txBody>
      </p:sp>
    </p:spTree>
    <p:extLst>
      <p:ext uri="{BB962C8B-B14F-4D97-AF65-F5344CB8AC3E}">
        <p14:creationId xmlns:p14="http://schemas.microsoft.com/office/powerpoint/2010/main" val="718522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BFC9-EAB1-490E-B5A1-D51C68FFF7BC}"/>
              </a:ext>
            </a:extLst>
          </p:cNvPr>
          <p:cNvSpPr>
            <a:spLocks noGrp="1"/>
          </p:cNvSpPr>
          <p:nvPr>
            <p:ph type="title"/>
          </p:nvPr>
        </p:nvSpPr>
        <p:spPr>
          <a:xfrm>
            <a:off x="835152" y="583563"/>
            <a:ext cx="3932237" cy="1156784"/>
          </a:xfrm>
        </p:spPr>
        <p:txBody>
          <a:bodyPr>
            <a:normAutofit/>
          </a:bodyPr>
          <a:lstStyle/>
          <a:p>
            <a:r>
              <a:rPr lang="en-US" dirty="0"/>
              <a:t>Dataset</a:t>
            </a:r>
          </a:p>
        </p:txBody>
      </p:sp>
      <p:sp>
        <p:nvSpPr>
          <p:cNvPr id="4" name="Text Placeholder 3">
            <a:extLst>
              <a:ext uri="{FF2B5EF4-FFF2-40B4-BE49-F238E27FC236}">
                <a16:creationId xmlns:a16="http://schemas.microsoft.com/office/drawing/2014/main" id="{2D0C8FFD-E157-4439-8B8D-E46C058C1DE0}"/>
              </a:ext>
            </a:extLst>
          </p:cNvPr>
          <p:cNvSpPr>
            <a:spLocks noGrp="1"/>
          </p:cNvSpPr>
          <p:nvPr>
            <p:ph type="body" sz="half" idx="2"/>
          </p:nvPr>
        </p:nvSpPr>
        <p:spPr>
          <a:xfrm>
            <a:off x="835152" y="1909902"/>
            <a:ext cx="3932237" cy="3774082"/>
          </a:xfrm>
        </p:spPr>
        <p:txBody>
          <a:bodyPr>
            <a:noAutofit/>
          </a:bodyPr>
          <a:lstStyle/>
          <a:p>
            <a:r>
              <a:rPr lang="en-US" sz="2000" dirty="0">
                <a:latin typeface="Times New Roman" panose="02020603050405020304" pitchFamily="18" charset="0"/>
                <a:ea typeface="Calibri" panose="020F0502020204030204" pitchFamily="34" charset="0"/>
                <a:cs typeface="Times New Roman" panose="02020603050405020304" pitchFamily="18" charset="0"/>
              </a:rPr>
              <a:t>W</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 used the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Dermnet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website to download datasets. The dataset is composed of 8 categories(diseases) while every category includes 20~30 of type jpg and PNG. The used diseases are:  (“Scarlet Fever”, “tinea”, “trauma”, “vitiligo”, “Warts plantar”, “white Superficial Onychomycosis”,” Xanthoma”, and “Measles”).</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 used this dataset in google cloud platform to train and test it.  </a:t>
            </a:r>
            <a:endParaRPr lang="en-US" sz="2000" dirty="0">
              <a:latin typeface="Times New Roman" panose="02020603050405020304" pitchFamily="18" charset="0"/>
              <a:cs typeface="Times New Roman" panose="02020603050405020304" pitchFamily="18" charset="0"/>
            </a:endParaRPr>
          </a:p>
        </p:txBody>
      </p:sp>
      <p:pic>
        <p:nvPicPr>
          <p:cNvPr id="39" name="Content Placeholder 38">
            <a:extLst>
              <a:ext uri="{FF2B5EF4-FFF2-40B4-BE49-F238E27FC236}">
                <a16:creationId xmlns:a16="http://schemas.microsoft.com/office/drawing/2014/main" id="{3DB669CF-7779-4125-8C81-08F58F9D310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37866" y="1318854"/>
            <a:ext cx="2124139" cy="1363980"/>
          </a:xfrm>
          <a:prstGeom prst="rect">
            <a:avLst/>
          </a:prstGeom>
          <a:noFill/>
          <a:ln>
            <a:noFill/>
          </a:ln>
        </p:spPr>
      </p:pic>
      <p:pic>
        <p:nvPicPr>
          <p:cNvPr id="40" name="Picture 39">
            <a:extLst>
              <a:ext uri="{FF2B5EF4-FFF2-40B4-BE49-F238E27FC236}">
                <a16:creationId xmlns:a16="http://schemas.microsoft.com/office/drawing/2014/main" id="{52669397-8F94-43C3-9629-C1CA983EE23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02442" y="1318854"/>
            <a:ext cx="2079625" cy="1363980"/>
          </a:xfrm>
          <a:prstGeom prst="rect">
            <a:avLst/>
          </a:prstGeom>
          <a:noFill/>
          <a:ln>
            <a:noFill/>
          </a:ln>
        </p:spPr>
      </p:pic>
      <p:pic>
        <p:nvPicPr>
          <p:cNvPr id="41" name="Picture 40">
            <a:extLst>
              <a:ext uri="{FF2B5EF4-FFF2-40B4-BE49-F238E27FC236}">
                <a16:creationId xmlns:a16="http://schemas.microsoft.com/office/drawing/2014/main" id="{2FBD1620-35E9-4266-82EE-50CD67D394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764925" y="1325204"/>
            <a:ext cx="2070100" cy="1357630"/>
          </a:xfrm>
          <a:prstGeom prst="rect">
            <a:avLst/>
          </a:prstGeom>
          <a:noFill/>
          <a:ln>
            <a:noFill/>
          </a:ln>
        </p:spPr>
      </p:pic>
      <p:pic>
        <p:nvPicPr>
          <p:cNvPr id="42" name="Picture 41">
            <a:extLst>
              <a:ext uri="{FF2B5EF4-FFF2-40B4-BE49-F238E27FC236}">
                <a16:creationId xmlns:a16="http://schemas.microsoft.com/office/drawing/2014/main" id="{148B9A78-B549-49B8-975E-6C05B155EDB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78107" y="3685288"/>
            <a:ext cx="2183898" cy="1363980"/>
          </a:xfrm>
          <a:prstGeom prst="rect">
            <a:avLst/>
          </a:prstGeom>
          <a:noFill/>
          <a:ln>
            <a:noFill/>
          </a:ln>
        </p:spPr>
      </p:pic>
      <p:pic>
        <p:nvPicPr>
          <p:cNvPr id="43" name="Picture 42">
            <a:extLst>
              <a:ext uri="{FF2B5EF4-FFF2-40B4-BE49-F238E27FC236}">
                <a16:creationId xmlns:a16="http://schemas.microsoft.com/office/drawing/2014/main" id="{572E5B02-D9D3-4D64-98E0-D35DDD99416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502442" y="3685288"/>
            <a:ext cx="2079624" cy="1363980"/>
          </a:xfrm>
          <a:prstGeom prst="rect">
            <a:avLst/>
          </a:prstGeom>
          <a:noFill/>
          <a:ln>
            <a:noFill/>
          </a:ln>
        </p:spPr>
      </p:pic>
      <p:pic>
        <p:nvPicPr>
          <p:cNvPr id="44" name="Picture 43">
            <a:extLst>
              <a:ext uri="{FF2B5EF4-FFF2-40B4-BE49-F238E27FC236}">
                <a16:creationId xmlns:a16="http://schemas.microsoft.com/office/drawing/2014/main" id="{DBFE3152-49E1-49EA-A817-9E6081EE6FE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9764925" y="3685288"/>
            <a:ext cx="2070100" cy="1357630"/>
          </a:xfrm>
          <a:prstGeom prst="rect">
            <a:avLst/>
          </a:prstGeom>
          <a:noFill/>
          <a:ln>
            <a:noFill/>
          </a:ln>
        </p:spPr>
      </p:pic>
      <p:sp>
        <p:nvSpPr>
          <p:cNvPr id="46" name="TextBox 45">
            <a:extLst>
              <a:ext uri="{FF2B5EF4-FFF2-40B4-BE49-F238E27FC236}">
                <a16:creationId xmlns:a16="http://schemas.microsoft.com/office/drawing/2014/main" id="{95B21459-351F-4CFF-8237-6726BDD3E027}"/>
              </a:ext>
            </a:extLst>
          </p:cNvPr>
          <p:cNvSpPr txBox="1"/>
          <p:nvPr/>
        </p:nvSpPr>
        <p:spPr>
          <a:xfrm>
            <a:off x="5493862" y="2803380"/>
            <a:ext cx="1407790"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Scarlet Fever</a:t>
            </a:r>
            <a:endParaRPr lang="en-US" dirty="0"/>
          </a:p>
        </p:txBody>
      </p:sp>
      <p:sp>
        <p:nvSpPr>
          <p:cNvPr id="48" name="TextBox 47">
            <a:extLst>
              <a:ext uri="{FF2B5EF4-FFF2-40B4-BE49-F238E27FC236}">
                <a16:creationId xmlns:a16="http://schemas.microsoft.com/office/drawing/2014/main" id="{4AD41702-DD77-41A3-ABB1-0DC53B1CE5C2}"/>
              </a:ext>
            </a:extLst>
          </p:cNvPr>
          <p:cNvSpPr txBox="1"/>
          <p:nvPr/>
        </p:nvSpPr>
        <p:spPr>
          <a:xfrm>
            <a:off x="8170635" y="2796794"/>
            <a:ext cx="743238"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Tinea</a:t>
            </a:r>
            <a:endParaRPr lang="en-US" dirty="0"/>
          </a:p>
        </p:txBody>
      </p:sp>
      <p:sp>
        <p:nvSpPr>
          <p:cNvPr id="50" name="TextBox 49">
            <a:extLst>
              <a:ext uri="{FF2B5EF4-FFF2-40B4-BE49-F238E27FC236}">
                <a16:creationId xmlns:a16="http://schemas.microsoft.com/office/drawing/2014/main" id="{AB2AE4CD-6F67-47F7-B101-59294A62183D}"/>
              </a:ext>
            </a:extLst>
          </p:cNvPr>
          <p:cNvSpPr txBox="1"/>
          <p:nvPr/>
        </p:nvSpPr>
        <p:spPr>
          <a:xfrm>
            <a:off x="10434407" y="2796794"/>
            <a:ext cx="922441"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Trauma</a:t>
            </a:r>
            <a:endParaRPr lang="en-US" dirty="0"/>
          </a:p>
        </p:txBody>
      </p:sp>
      <p:sp>
        <p:nvSpPr>
          <p:cNvPr id="52" name="TextBox 51">
            <a:extLst>
              <a:ext uri="{FF2B5EF4-FFF2-40B4-BE49-F238E27FC236}">
                <a16:creationId xmlns:a16="http://schemas.microsoft.com/office/drawing/2014/main" id="{B97C72B4-15D2-4F58-83B3-D630EBC08CF5}"/>
              </a:ext>
            </a:extLst>
          </p:cNvPr>
          <p:cNvSpPr txBox="1"/>
          <p:nvPr/>
        </p:nvSpPr>
        <p:spPr>
          <a:xfrm>
            <a:off x="5714621" y="5129422"/>
            <a:ext cx="961877" cy="369332"/>
          </a:xfrm>
          <a:prstGeom prst="rect">
            <a:avLst/>
          </a:prstGeom>
          <a:noFill/>
        </p:spPr>
        <p:txBody>
          <a:bodyPr wrap="square">
            <a:spAutoFit/>
          </a:bodyPr>
          <a:lstStyle/>
          <a:p>
            <a:r>
              <a:rPr lang="en-US" sz="1800" dirty="0" err="1">
                <a:effectLst/>
                <a:latin typeface="Times New Roman" panose="02020603050405020304" pitchFamily="18" charset="0"/>
                <a:ea typeface="Calibri" panose="020F0502020204030204" pitchFamily="34" charset="0"/>
              </a:rPr>
              <a:t>Vitilligo</a:t>
            </a:r>
            <a:r>
              <a:rPr lang="en-US" sz="1800" dirty="0">
                <a:effectLst/>
                <a:latin typeface="Times New Roman" panose="02020603050405020304" pitchFamily="18" charset="0"/>
                <a:ea typeface="Calibri" panose="020F0502020204030204" pitchFamily="34" charset="0"/>
              </a:rPr>
              <a:t> </a:t>
            </a:r>
            <a:endParaRPr lang="en-US" dirty="0"/>
          </a:p>
        </p:txBody>
      </p:sp>
      <p:sp>
        <p:nvSpPr>
          <p:cNvPr id="54" name="TextBox 53">
            <a:extLst>
              <a:ext uri="{FF2B5EF4-FFF2-40B4-BE49-F238E27FC236}">
                <a16:creationId xmlns:a16="http://schemas.microsoft.com/office/drawing/2014/main" id="{03F6AEF5-27D1-4169-A75C-ED1EC986F514}"/>
              </a:ext>
            </a:extLst>
          </p:cNvPr>
          <p:cNvSpPr txBox="1"/>
          <p:nvPr/>
        </p:nvSpPr>
        <p:spPr>
          <a:xfrm>
            <a:off x="7848010" y="5144637"/>
            <a:ext cx="1461409"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Warts Plantar</a:t>
            </a:r>
            <a:endParaRPr lang="en-US" dirty="0"/>
          </a:p>
        </p:txBody>
      </p:sp>
      <p:sp>
        <p:nvSpPr>
          <p:cNvPr id="56" name="TextBox 55">
            <a:extLst>
              <a:ext uri="{FF2B5EF4-FFF2-40B4-BE49-F238E27FC236}">
                <a16:creationId xmlns:a16="http://schemas.microsoft.com/office/drawing/2014/main" id="{9CF35B31-8D46-4EB6-97E3-2831F0038315}"/>
              </a:ext>
            </a:extLst>
          </p:cNvPr>
          <p:cNvSpPr txBox="1"/>
          <p:nvPr/>
        </p:nvSpPr>
        <p:spPr>
          <a:xfrm>
            <a:off x="10316868" y="5129422"/>
            <a:ext cx="1136699"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Xanthoma</a:t>
            </a:r>
            <a:endParaRPr lang="en-US" dirty="0"/>
          </a:p>
        </p:txBody>
      </p:sp>
    </p:spTree>
    <p:extLst>
      <p:ext uri="{BB962C8B-B14F-4D97-AF65-F5344CB8AC3E}">
        <p14:creationId xmlns:p14="http://schemas.microsoft.com/office/powerpoint/2010/main" val="309937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0E9B6-9237-43FA-A95B-C1000BF7EE92}"/>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5600"/>
              <a:t>Google Cloud Platform</a:t>
            </a:r>
          </a:p>
        </p:txBody>
      </p:sp>
      <p:sp>
        <p:nvSpPr>
          <p:cNvPr id="4" name="Text Placeholder 3">
            <a:extLst>
              <a:ext uri="{FF2B5EF4-FFF2-40B4-BE49-F238E27FC236}">
                <a16:creationId xmlns:a16="http://schemas.microsoft.com/office/drawing/2014/main" id="{BAD7AFFE-A541-4F48-959A-458CDCB9E45C}"/>
              </a:ext>
            </a:extLst>
          </p:cNvPr>
          <p:cNvSpPr>
            <a:spLocks noGrp="1"/>
          </p:cNvSpPr>
          <p:nvPr>
            <p:ph type="body" sz="half" idx="2"/>
          </p:nvPr>
        </p:nvSpPr>
        <p:spPr>
          <a:xfrm>
            <a:off x="638881" y="1742598"/>
            <a:ext cx="10909643" cy="552659"/>
          </a:xfrm>
        </p:spPr>
        <p:txBody>
          <a:bodyPr vert="horz" lIns="91440" tIns="45720" rIns="91440" bIns="45720" rtlCol="0" anchor="ctr">
            <a:noAutofit/>
          </a:bodyPr>
          <a:lstStyle/>
          <a:p>
            <a:pPr algn="ctr"/>
            <a:r>
              <a:rPr lang="en-US" sz="1800" dirty="0">
                <a:effectLst/>
                <a:latin typeface="Times New Roman" panose="02020603050405020304" pitchFamily="18" charset="0"/>
                <a:cs typeface="Times New Roman" panose="02020603050405020304" pitchFamily="18" charset="0"/>
              </a:rPr>
              <a:t>To make our machine learning model we used Google Cloud Platform (GCP) which is offered by Google</a:t>
            </a:r>
            <a:endParaRPr lang="en-US" sz="18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8CA27EF0-10C7-45BA-931E-2BFA2ECB4455}"/>
              </a:ext>
            </a:extLst>
          </p:cNvPr>
          <p:cNvPicPr>
            <a:picLocks noGrp="1" noChangeAspect="1"/>
          </p:cNvPicPr>
          <p:nvPr>
            <p:ph idx="1"/>
          </p:nvPr>
        </p:nvPicPr>
        <p:blipFill>
          <a:blip r:embed="rId2"/>
          <a:stretch>
            <a:fillRect/>
          </a:stretch>
        </p:blipFill>
        <p:spPr>
          <a:xfrm>
            <a:off x="1984489" y="2403835"/>
            <a:ext cx="8219973" cy="4134125"/>
          </a:xfrm>
          <a:prstGeom prst="rect">
            <a:avLst/>
          </a:prstGeom>
        </p:spPr>
      </p:pic>
    </p:spTree>
    <p:extLst>
      <p:ext uri="{BB962C8B-B14F-4D97-AF65-F5344CB8AC3E}">
        <p14:creationId xmlns:p14="http://schemas.microsoft.com/office/powerpoint/2010/main" val="121544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C5FA-E9A1-485B-B3A0-26841CF810FF}"/>
              </a:ext>
            </a:extLst>
          </p:cNvPr>
          <p:cNvSpPr>
            <a:spLocks noGrp="1"/>
          </p:cNvSpPr>
          <p:nvPr>
            <p:ph type="title"/>
          </p:nvPr>
        </p:nvSpPr>
        <p:spPr/>
        <p:txBody>
          <a:bodyPr>
            <a:normAutofit/>
          </a:bodyPr>
          <a:lstStyle/>
          <a:p>
            <a:r>
              <a:rPr lang="en-US" sz="3600" dirty="0"/>
              <a:t>Training our Model</a:t>
            </a:r>
          </a:p>
        </p:txBody>
      </p:sp>
      <p:sp>
        <p:nvSpPr>
          <p:cNvPr id="3" name="Text Placeholder 2">
            <a:extLst>
              <a:ext uri="{FF2B5EF4-FFF2-40B4-BE49-F238E27FC236}">
                <a16:creationId xmlns:a16="http://schemas.microsoft.com/office/drawing/2014/main" id="{A33765E1-45B8-43D5-A008-E5435D9F45FE}"/>
              </a:ext>
            </a:extLst>
          </p:cNvPr>
          <p:cNvSpPr>
            <a:spLocks noGrp="1"/>
          </p:cNvSpPr>
          <p:nvPr>
            <p:ph type="body" idx="1"/>
          </p:nvPr>
        </p:nvSpPr>
        <p:spPr/>
        <p:txBody>
          <a:bodyPr>
            <a:noAutofit/>
          </a:bodyPr>
          <a:lstStyle/>
          <a:p>
            <a:pPr>
              <a:spcBef>
                <a:spcPts val="0"/>
              </a:spcBef>
            </a:pPr>
            <a:r>
              <a:rPr lang="en-US" sz="2400" dirty="0">
                <a:latin typeface="Andalus" panose="02020603050405020304" pitchFamily="18" charset="-78"/>
                <a:cs typeface="Andalus" panose="02020603050405020304" pitchFamily="18" charset="-78"/>
              </a:rPr>
              <a:t>We create a dataset in </a:t>
            </a:r>
            <a:r>
              <a:rPr lang="en-US" sz="2400" dirty="0" err="1">
                <a:latin typeface="Andalus" panose="02020603050405020304" pitchFamily="18" charset="-78"/>
                <a:cs typeface="Andalus" panose="02020603050405020304" pitchFamily="18" charset="-78"/>
              </a:rPr>
              <a:t>autoML</a:t>
            </a:r>
            <a:endParaRPr lang="en-US" sz="2400" dirty="0">
              <a:latin typeface="Andalus" panose="02020603050405020304" pitchFamily="18" charset="-78"/>
              <a:cs typeface="Andalus" panose="02020603050405020304" pitchFamily="18" charset="-78"/>
            </a:endParaRPr>
          </a:p>
        </p:txBody>
      </p:sp>
      <p:sp>
        <p:nvSpPr>
          <p:cNvPr id="5" name="Text Placeholder 4">
            <a:extLst>
              <a:ext uri="{FF2B5EF4-FFF2-40B4-BE49-F238E27FC236}">
                <a16:creationId xmlns:a16="http://schemas.microsoft.com/office/drawing/2014/main" id="{9C552C8C-D516-4391-A738-AF7A25380485}"/>
              </a:ext>
            </a:extLst>
          </p:cNvPr>
          <p:cNvSpPr>
            <a:spLocks noGrp="1"/>
          </p:cNvSpPr>
          <p:nvPr>
            <p:ph type="body" sz="quarter" idx="3"/>
          </p:nvPr>
        </p:nvSpPr>
        <p:spPr/>
        <p:txBody>
          <a:bodyPr>
            <a:normAutofit/>
          </a:bodyPr>
          <a:lstStyle/>
          <a:p>
            <a:r>
              <a:rPr lang="en-US" sz="2400" dirty="0">
                <a:latin typeface="Andalus" panose="02020603050405020304" pitchFamily="18" charset="-78"/>
                <a:cs typeface="Andalus" panose="02020603050405020304" pitchFamily="18" charset="-78"/>
              </a:rPr>
              <a:t>Import the images to our cloud</a:t>
            </a:r>
          </a:p>
        </p:txBody>
      </p:sp>
      <p:pic>
        <p:nvPicPr>
          <p:cNvPr id="7" name="Content Placeholder 6">
            <a:extLst>
              <a:ext uri="{FF2B5EF4-FFF2-40B4-BE49-F238E27FC236}">
                <a16:creationId xmlns:a16="http://schemas.microsoft.com/office/drawing/2014/main" id="{43DA77AB-F16B-47FF-BD0F-A9ED31AAAA31}"/>
              </a:ext>
            </a:extLst>
          </p:cNvPr>
          <p:cNvPicPr>
            <a:picLocks noGrp="1"/>
          </p:cNvPicPr>
          <p:nvPr>
            <p:ph sz="half" idx="2"/>
          </p:nvPr>
        </p:nvPicPr>
        <p:blipFill>
          <a:blip r:embed="rId2"/>
          <a:stretch>
            <a:fillRect/>
          </a:stretch>
        </p:blipFill>
        <p:spPr>
          <a:xfrm>
            <a:off x="703032" y="3081123"/>
            <a:ext cx="5294544" cy="2954768"/>
          </a:xfrm>
          <a:prstGeom prst="rect">
            <a:avLst/>
          </a:prstGeom>
        </p:spPr>
      </p:pic>
      <p:pic>
        <p:nvPicPr>
          <p:cNvPr id="8" name="Content Placeholder 7">
            <a:extLst>
              <a:ext uri="{FF2B5EF4-FFF2-40B4-BE49-F238E27FC236}">
                <a16:creationId xmlns:a16="http://schemas.microsoft.com/office/drawing/2014/main" id="{225D6D82-AEFC-46CF-8B98-18E34FE58014}"/>
              </a:ext>
            </a:extLst>
          </p:cNvPr>
          <p:cNvPicPr>
            <a:picLocks noGrp="1"/>
          </p:cNvPicPr>
          <p:nvPr>
            <p:ph sz="quarter" idx="4"/>
          </p:nvPr>
        </p:nvPicPr>
        <p:blipFill>
          <a:blip r:embed="rId3"/>
          <a:stretch>
            <a:fillRect/>
          </a:stretch>
        </p:blipFill>
        <p:spPr>
          <a:xfrm>
            <a:off x="6172200" y="3081122"/>
            <a:ext cx="5183188" cy="2954769"/>
          </a:xfrm>
          <a:prstGeom prst="rect">
            <a:avLst/>
          </a:prstGeom>
        </p:spPr>
      </p:pic>
    </p:spTree>
    <p:extLst>
      <p:ext uri="{BB962C8B-B14F-4D97-AF65-F5344CB8AC3E}">
        <p14:creationId xmlns:p14="http://schemas.microsoft.com/office/powerpoint/2010/main" val="2373389707"/>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104</TotalTime>
  <Words>1232</Words>
  <Application>Microsoft Office PowerPoint</Application>
  <PresentationFormat>Widescreen</PresentationFormat>
  <Paragraphs>73</Paragraphs>
  <Slides>18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Andalus</vt:lpstr>
      <vt:lpstr>Arial</vt:lpstr>
      <vt:lpstr>Calibri</vt:lpstr>
      <vt:lpstr>JetBrains Mono</vt:lpstr>
      <vt:lpstr>Modern Love</vt:lpstr>
      <vt:lpstr>The Hand</vt:lpstr>
      <vt:lpstr>Times New Roman</vt:lpstr>
      <vt:lpstr>SketchyVTI</vt:lpstr>
      <vt:lpstr>Skin Disease Image Detector Application</vt:lpstr>
      <vt:lpstr>Introduction</vt:lpstr>
      <vt:lpstr>Cont.</vt:lpstr>
      <vt:lpstr>Our Aim</vt:lpstr>
      <vt:lpstr>PowerPoint Presentation</vt:lpstr>
      <vt:lpstr>Our Steps</vt:lpstr>
      <vt:lpstr>Dataset</vt:lpstr>
      <vt:lpstr>Google Cloud Platform</vt:lpstr>
      <vt:lpstr>Training our Model</vt:lpstr>
      <vt:lpstr>PowerPoint Presentation</vt:lpstr>
      <vt:lpstr>The result</vt:lpstr>
      <vt:lpstr>PowerPoint Presentation</vt:lpstr>
      <vt:lpstr>PowerPoint Presentation</vt:lpstr>
      <vt:lpstr>Our Mobile Application</vt:lpstr>
      <vt:lpstr>How did we integrate the model with the mobile application?</vt:lpstr>
      <vt:lpstr>The Output of the app</vt:lpstr>
      <vt:lpstr>Conclusion and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Disease image detector Application</dc:title>
  <dc:creator>Mennatullah Mahmoud Amin</dc:creator>
  <cp:lastModifiedBy>Mennatullah Mahmoud Amin</cp:lastModifiedBy>
  <cp:revision>11</cp:revision>
  <dcterms:created xsi:type="dcterms:W3CDTF">2021-01-19T18:44:18Z</dcterms:created>
  <dcterms:modified xsi:type="dcterms:W3CDTF">2021-01-31T21:03:36Z</dcterms:modified>
</cp:coreProperties>
</file>